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2"/>
  </p:notesMasterIdLst>
  <p:handoutMasterIdLst>
    <p:handoutMasterId r:id="rId13"/>
  </p:handoutMasterIdLst>
  <p:sldIdLst>
    <p:sldId id="256" r:id="rId5"/>
    <p:sldId id="257" r:id="rId6"/>
    <p:sldId id="306" r:id="rId7"/>
    <p:sldId id="308" r:id="rId8"/>
    <p:sldId id="312" r:id="rId9"/>
    <p:sldId id="313" r:id="rId10"/>
    <p:sldId id="310" r:id="rId1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5896"/>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7669A66-7D85-5A3D-A1DA-F7DBB7845EF0}" v="4" dt="2022-02-10T08:10:05.6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89" autoAdjust="0"/>
    <p:restoredTop sz="94660"/>
  </p:normalViewPr>
  <p:slideViewPr>
    <p:cSldViewPr snapToGrid="0">
      <p:cViewPr varScale="1">
        <p:scale>
          <a:sx n="90" d="100"/>
          <a:sy n="90" d="100"/>
        </p:scale>
        <p:origin x="1500" y="90"/>
      </p:cViewPr>
      <p:guideLst/>
    </p:cSldViewPr>
  </p:slideViewPr>
  <p:notesTextViewPr>
    <p:cViewPr>
      <p:scale>
        <a:sx n="1" d="1"/>
        <a:sy n="1" d="1"/>
      </p:scale>
      <p:origin x="0" y="0"/>
    </p:cViewPr>
  </p:notesTextViewPr>
  <p:notesViewPr>
    <p:cSldViewPr snapToGrid="0">
      <p:cViewPr varScale="1">
        <p:scale>
          <a:sx n="81" d="100"/>
          <a:sy n="81" d="100"/>
        </p:scale>
        <p:origin x="399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dia Azad" userId="S::sva@rgshw.com::51e2468a-4ce0-4df3-91c0-60223b4aafb0" providerId="AD" clId="Web-{A7669A66-7D85-5A3D-A1DA-F7DBB7845EF0}"/>
    <pc:docChg chg="modSld">
      <pc:chgData name="Sadia Azad" userId="S::sva@rgshw.com::51e2468a-4ce0-4df3-91c0-60223b4aafb0" providerId="AD" clId="Web-{A7669A66-7D85-5A3D-A1DA-F7DBB7845EF0}" dt="2022-02-10T08:10:05.148" v="2" actId="20577"/>
      <pc:docMkLst>
        <pc:docMk/>
      </pc:docMkLst>
      <pc:sldChg chg="modSp">
        <pc:chgData name="Sadia Azad" userId="S::sva@rgshw.com::51e2468a-4ce0-4df3-91c0-60223b4aafb0" providerId="AD" clId="Web-{A7669A66-7D85-5A3D-A1DA-F7DBB7845EF0}" dt="2022-02-10T08:10:05.148" v="2" actId="20577"/>
        <pc:sldMkLst>
          <pc:docMk/>
          <pc:sldMk cId="313229830" sldId="310"/>
        </pc:sldMkLst>
        <pc:spChg chg="mod">
          <ac:chgData name="Sadia Azad" userId="S::sva@rgshw.com::51e2468a-4ce0-4df3-91c0-60223b4aafb0" providerId="AD" clId="Web-{A7669A66-7D85-5A3D-A1DA-F7DBB7845EF0}" dt="2022-02-10T08:10:05.148" v="2" actId="20577"/>
          <ac:spMkLst>
            <pc:docMk/>
            <pc:sldMk cId="313229830" sldId="310"/>
            <ac:spMk id="7"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91BE84E4-BFBE-4B81-8C0E-33415E90A5B2}" type="datetimeFigureOut">
              <a:rPr lang="en-GB" smtClean="0"/>
              <a:t>16/02/2022</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05DDB40C-B15B-4AD0-ABF8-772307899A30}" type="slidenum">
              <a:rPr lang="en-GB" smtClean="0"/>
              <a:t>‹#›</a:t>
            </a:fld>
            <a:endParaRPr lang="en-GB"/>
          </a:p>
        </p:txBody>
      </p:sp>
    </p:spTree>
    <p:extLst>
      <p:ext uri="{BB962C8B-B14F-4D97-AF65-F5344CB8AC3E}">
        <p14:creationId xmlns:p14="http://schemas.microsoft.com/office/powerpoint/2010/main" val="13090164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378335C-ACC7-49A8-9B8A-B0A46E1D7940}" type="datetimeFigureOut">
              <a:rPr lang="en-GB" smtClean="0"/>
              <a:t>16/02/2022</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9104ECE-C88D-4F34-BBE5-7ABD100F5FF0}" type="slidenum">
              <a:rPr lang="en-GB" smtClean="0"/>
              <a:t>‹#›</a:t>
            </a:fld>
            <a:endParaRPr lang="en-GB"/>
          </a:p>
        </p:txBody>
      </p:sp>
    </p:spTree>
    <p:extLst>
      <p:ext uri="{BB962C8B-B14F-4D97-AF65-F5344CB8AC3E}">
        <p14:creationId xmlns:p14="http://schemas.microsoft.com/office/powerpoint/2010/main" val="531006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167508" y="5791200"/>
            <a:ext cx="613875" cy="705166"/>
          </a:xfrm>
          <a:prstGeom prst="rect">
            <a:avLst/>
          </a:prstGeom>
        </p:spPr>
      </p:pic>
    </p:spTree>
    <p:extLst>
      <p:ext uri="{BB962C8B-B14F-4D97-AF65-F5344CB8AC3E}">
        <p14:creationId xmlns:p14="http://schemas.microsoft.com/office/powerpoint/2010/main" val="1091590990"/>
      </p:ext>
    </p:extLst>
  </p:cSld>
  <p:clrMapOvr>
    <a:masterClrMapping/>
  </p:clrMapOvr>
  <p:transition spd="slow" advClick="0" advTm="4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99638" y="124921"/>
            <a:ext cx="7543800" cy="1143000"/>
          </a:xfrm>
          <a:ln>
            <a:noFill/>
          </a:ln>
        </p:spPr>
        <p:txBody>
          <a:bodyPr lIns="91440" rIns="91440">
            <a:normAutofit/>
          </a:bodyPr>
          <a:lstStyle>
            <a:lvl1pPr marL="0" indent="0" algn="l">
              <a:buNone/>
              <a:defRPr sz="2400" cap="all" spc="200" baseline="0">
                <a:solidFill>
                  <a:srgbClr val="3C5896"/>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15" name="Content Placeholder 2"/>
          <p:cNvSpPr>
            <a:spLocks noGrp="1"/>
          </p:cNvSpPr>
          <p:nvPr>
            <p:ph idx="10"/>
          </p:nvPr>
        </p:nvSpPr>
        <p:spPr>
          <a:xfrm>
            <a:off x="822959" y="1460500"/>
            <a:ext cx="7543801" cy="440859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05198015"/>
      </p:ext>
    </p:extLst>
  </p:cSld>
  <p:clrMapOvr>
    <a:masterClrMapping/>
  </p:clrMapOvr>
  <p:transition spd="slow" advClick="0" advTm="4000">
    <p:fade/>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00100" y="296050"/>
            <a:ext cx="7543800" cy="1013461"/>
          </a:xfrm>
          <a:prstGeom prst="rect">
            <a:avLst/>
          </a:prstGeom>
        </p:spPr>
        <p:txBody>
          <a:bodyPr vert="horz" lIns="91440" tIns="45720" rIns="91440" bIns="45720" rtlCol="0" anchor="b">
            <a:normAutofit/>
          </a:bodyPr>
          <a:lstStyle/>
          <a:p>
            <a:endParaRPr lang="en-US" dirty="0"/>
          </a:p>
        </p:txBody>
      </p:sp>
      <p:sp>
        <p:nvSpPr>
          <p:cNvPr id="3" name="Text Placeholder 2"/>
          <p:cNvSpPr>
            <a:spLocks noGrp="1"/>
          </p:cNvSpPr>
          <p:nvPr>
            <p:ph type="body" idx="1"/>
          </p:nvPr>
        </p:nvSpPr>
        <p:spPr>
          <a:xfrm>
            <a:off x="822959" y="1460500"/>
            <a:ext cx="7543801" cy="4408594"/>
          </a:xfrm>
          <a:prstGeom prst="rect">
            <a:avLst/>
          </a:prstGeom>
        </p:spPr>
        <p:txBody>
          <a:bodyPr vert="horz" lIns="0" tIns="45720" rIns="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0" name="Straight Connector 9"/>
          <p:cNvCxnSpPr/>
          <p:nvPr userDrawn="1"/>
        </p:nvCxnSpPr>
        <p:spPr>
          <a:xfrm>
            <a:off x="869749" y="1309511"/>
            <a:ext cx="7475220" cy="0"/>
          </a:xfrm>
          <a:prstGeom prst="line">
            <a:avLst/>
          </a:prstGeom>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015261287"/>
      </p:ext>
    </p:extLst>
  </p:cSld>
  <p:clrMap bg1="lt1" tx1="dk1" bg2="lt2" tx2="dk2" accent1="accent1" accent2="accent2" accent3="accent3" accent4="accent4" accent5="accent5" accent6="accent6" hlink="hlink" folHlink="folHlink"/>
  <p:sldLayoutIdLst>
    <p:sldLayoutId id="2147483674" r:id="rId1"/>
    <p:sldLayoutId id="2147483673" r:id="rId2"/>
  </p:sldLayoutIdLst>
  <p:transition spd="slow" advClick="0" advTm="4000">
    <p:fade/>
  </p:transition>
  <p:txStyles>
    <p:titleStyle>
      <a:lvl1pPr algn="ctr" defTabSz="914400" rtl="0" eaLnBrk="1" latinLnBrk="0" hangingPunct="1">
        <a:lnSpc>
          <a:spcPct val="85000"/>
        </a:lnSpc>
        <a:spcBef>
          <a:spcPct val="0"/>
        </a:spcBef>
        <a:buNone/>
        <a:defRPr sz="4800" b="1" kern="1200" spc="-50" baseline="0">
          <a:solidFill>
            <a:srgbClr val="3C5896"/>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baseline="0">
          <a:solidFill>
            <a:srgbClr val="000000"/>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baseline="0">
          <a:solidFill>
            <a:srgbClr val="000000"/>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baseline="0">
          <a:solidFill>
            <a:srgbClr val="000000"/>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baseline="0">
          <a:solidFill>
            <a:srgbClr val="000000"/>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baseline="0">
          <a:solidFill>
            <a:srgbClr val="00000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bbc.co.uk/ideas/videos/what-would-a-world-without-vaccines-be-like/p09773sc" TargetMode="External"/><Relationship Id="rId2" Type="http://schemas.openxmlformats.org/officeDocument/2006/relationships/hyperlink" Target="https://www.mooc.org/" TargetMode="External"/><Relationship Id="rId1" Type="http://schemas.openxmlformats.org/officeDocument/2006/relationships/slideLayout" Target="../slideLayouts/slideLayout1.xml"/><Relationship Id="rId4" Type="http://schemas.openxmlformats.org/officeDocument/2006/relationships/hyperlink" Target="https://www.bbc.co.uk/ideas/videos/how-big-is-our-universe/p0b2dl5c?playlist=made-in-partnership-with-the-open-university"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app1.emailer-send.com/b1/el.php?SID=288825&amp;STATID=38&amp;LID=74&amp;FID=H" TargetMode="External"/><Relationship Id="rId13" Type="http://schemas.openxmlformats.org/officeDocument/2006/relationships/hyperlink" Target="http://app1.emailer-send.com/b1/el.php?SID=288825&amp;STATID=38&amp;LID=83&amp;FID=H" TargetMode="External"/><Relationship Id="rId18" Type="http://schemas.openxmlformats.org/officeDocument/2006/relationships/hyperlink" Target="http://app1.emailer-send.com/b1/el.php?SID=288825&amp;STATID=38&amp;LID=96&amp;FID=H" TargetMode="External"/><Relationship Id="rId26" Type="http://schemas.openxmlformats.org/officeDocument/2006/relationships/hyperlink" Target="http://app1.emailer-send.com/b1/el.php?SID=288825&amp;STATID=38&amp;LID=72&amp;FID=H" TargetMode="External"/><Relationship Id="rId3" Type="http://schemas.openxmlformats.org/officeDocument/2006/relationships/hyperlink" Target="http://app1.emailer-send.com/b1/el.php?SID=288825&amp;STATID=38&amp;LID=86&amp;FID=H" TargetMode="External"/><Relationship Id="rId21" Type="http://schemas.openxmlformats.org/officeDocument/2006/relationships/hyperlink" Target="http://app1.emailer-send.com/b1/el.php?SID=288825&amp;STATID=38&amp;LID=75&amp;FID=H" TargetMode="External"/><Relationship Id="rId34" Type="http://schemas.openxmlformats.org/officeDocument/2006/relationships/hyperlink" Target="http://app1.emailer-send.com/b1/el.php?SID=288825&amp;STATID=38&amp;LID=76&amp;FID=H" TargetMode="External"/><Relationship Id="rId7" Type="http://schemas.openxmlformats.org/officeDocument/2006/relationships/hyperlink" Target="http://app1.emailer-send.com/b1/el.php?SID=288825&amp;STATID=38&amp;LID=79&amp;FID=H" TargetMode="External"/><Relationship Id="rId12" Type="http://schemas.openxmlformats.org/officeDocument/2006/relationships/hyperlink" Target="http://app1.emailer-send.com/b1/el.php?SID=288825&amp;STATID=38&amp;LID=82&amp;FID=H" TargetMode="External"/><Relationship Id="rId17" Type="http://schemas.openxmlformats.org/officeDocument/2006/relationships/hyperlink" Target="http://app1.emailer-send.com/b1/el.php?SID=288825&amp;STATID=38&amp;LID=80&amp;FID=H" TargetMode="External"/><Relationship Id="rId25" Type="http://schemas.openxmlformats.org/officeDocument/2006/relationships/hyperlink" Target="http://app1.emailer-send.com/b1/el.php?SID=288825&amp;STATID=38&amp;LID=92&amp;FID=H" TargetMode="External"/><Relationship Id="rId33" Type="http://schemas.openxmlformats.org/officeDocument/2006/relationships/hyperlink" Target="http://app1.emailer-send.com/b1/el.php?SID=288825&amp;STATID=38&amp;LID=65&amp;FID=H" TargetMode="External"/><Relationship Id="rId2" Type="http://schemas.openxmlformats.org/officeDocument/2006/relationships/hyperlink" Target="http://www.gresham.ac.uk/schools" TargetMode="External"/><Relationship Id="rId16" Type="http://schemas.openxmlformats.org/officeDocument/2006/relationships/hyperlink" Target="http://app1.emailer-send.com/b1/el.php?SID=288825&amp;STATID=38&amp;LID=68&amp;FID=H" TargetMode="External"/><Relationship Id="rId20" Type="http://schemas.openxmlformats.org/officeDocument/2006/relationships/hyperlink" Target="http://app1.emailer-send.com/b1/el.php?SID=288825&amp;STATID=38&amp;LID=67&amp;FID=H" TargetMode="External"/><Relationship Id="rId29" Type="http://schemas.openxmlformats.org/officeDocument/2006/relationships/hyperlink" Target="http://app1.emailer-send.com/b1/el.php?SID=288825&amp;STATID=38&amp;LID=90&amp;FID=H" TargetMode="External"/><Relationship Id="rId1" Type="http://schemas.openxmlformats.org/officeDocument/2006/relationships/slideLayout" Target="../slideLayouts/slideLayout1.xml"/><Relationship Id="rId6" Type="http://schemas.openxmlformats.org/officeDocument/2006/relationships/hyperlink" Target="http://app1.emailer-send.com/b1/el.php?SID=288825&amp;STATID=38&amp;LID=77&amp;FID=H" TargetMode="External"/><Relationship Id="rId11" Type="http://schemas.openxmlformats.org/officeDocument/2006/relationships/hyperlink" Target="http://app1.emailer-send.com/b1/el.php?SID=288825&amp;STATID=38&amp;LID=78&amp;FID=H" TargetMode="External"/><Relationship Id="rId24" Type="http://schemas.openxmlformats.org/officeDocument/2006/relationships/hyperlink" Target="http://app1.emailer-send.com/b1/el.php?SID=288825&amp;STATID=38&amp;LID=70&amp;FID=H" TargetMode="External"/><Relationship Id="rId32" Type="http://schemas.openxmlformats.org/officeDocument/2006/relationships/hyperlink" Target="http://app1.emailer-send.com/b1/el.php?SID=288825&amp;STATID=38&amp;LID=87&amp;FID=H" TargetMode="External"/><Relationship Id="rId5" Type="http://schemas.openxmlformats.org/officeDocument/2006/relationships/hyperlink" Target="http://app1.emailer-send.com/b1/el.php?SID=288825&amp;STATID=38&amp;LID=71&amp;FID=H" TargetMode="External"/><Relationship Id="rId15" Type="http://schemas.openxmlformats.org/officeDocument/2006/relationships/hyperlink" Target="http://app1.emailer-send.com/b1/el.php?SID=288825&amp;STATID=38&amp;LID=85&amp;FID=H" TargetMode="External"/><Relationship Id="rId23" Type="http://schemas.openxmlformats.org/officeDocument/2006/relationships/hyperlink" Target="http://app1.emailer-send.com/b1/el.php?SID=288825&amp;STATID=38&amp;LID=95&amp;FID=H" TargetMode="External"/><Relationship Id="rId28" Type="http://schemas.openxmlformats.org/officeDocument/2006/relationships/hyperlink" Target="http://app1.emailer-send.com/b1/el.php?SID=288825&amp;STATID=38&amp;LID=69&amp;FID=H" TargetMode="External"/><Relationship Id="rId10" Type="http://schemas.openxmlformats.org/officeDocument/2006/relationships/hyperlink" Target="http://app1.emailer-send.com/b1/el.php?SID=288825&amp;STATID=38&amp;LID=73&amp;FID=H" TargetMode="External"/><Relationship Id="rId19" Type="http://schemas.openxmlformats.org/officeDocument/2006/relationships/hyperlink" Target="http://app1.emailer-send.com/b1/el.php?SID=288825&amp;STATID=38&amp;LID=84&amp;FID=H" TargetMode="External"/><Relationship Id="rId31" Type="http://schemas.openxmlformats.org/officeDocument/2006/relationships/hyperlink" Target="http://app1.emailer-send.com/b1/el.php?SID=288825&amp;STATID=38&amp;LID=88&amp;FID=H" TargetMode="External"/><Relationship Id="rId4" Type="http://schemas.openxmlformats.org/officeDocument/2006/relationships/hyperlink" Target="http://app1.emailer-send.com/b1/el.php?SID=288825&amp;STATID=38&amp;LID=66&amp;FID=H" TargetMode="External"/><Relationship Id="rId9" Type="http://schemas.openxmlformats.org/officeDocument/2006/relationships/hyperlink" Target="http://app1.emailer-send.com/b1/el.php?SID=288825&amp;STATID=38&amp;LID=81&amp;FID=H" TargetMode="External"/><Relationship Id="rId14" Type="http://schemas.openxmlformats.org/officeDocument/2006/relationships/hyperlink" Target="http://app1.emailer-send.com/b1/el.php?SID=288825&amp;STATID=38&amp;LID=89&amp;FID=H" TargetMode="External"/><Relationship Id="rId22" Type="http://schemas.openxmlformats.org/officeDocument/2006/relationships/hyperlink" Target="http://app1.emailer-send.com/b1/el.php?SID=288825&amp;STATID=38&amp;LID=94&amp;FID=H" TargetMode="External"/><Relationship Id="rId27" Type="http://schemas.openxmlformats.org/officeDocument/2006/relationships/hyperlink" Target="http://app1.emailer-send.com/b1/el.php?SID=288825&amp;STATID=38&amp;LID=93&amp;FID=H" TargetMode="External"/><Relationship Id="rId30" Type="http://schemas.openxmlformats.org/officeDocument/2006/relationships/hyperlink" Target="http://app1.emailer-send.com/b1/el.php?SID=288825&amp;STATID=38&amp;LID=91&amp;FID=H"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25038" y="3934437"/>
            <a:ext cx="7543800" cy="2771163"/>
          </a:xfrm>
        </p:spPr>
        <p:txBody>
          <a:bodyPr>
            <a:normAutofit/>
          </a:bodyPr>
          <a:lstStyle/>
          <a:p>
            <a:pPr algn="ctr"/>
            <a:r>
              <a:rPr lang="en-GB" sz="4400" dirty="0"/>
              <a:t>Next Steps: Getting prepared</a:t>
            </a:r>
          </a:p>
          <a:p>
            <a:pPr algn="ctr"/>
            <a:r>
              <a:rPr lang="en-GB" dirty="0"/>
              <a:t>Year 12 - steps you can take now to help with upcoming applications</a:t>
            </a:r>
          </a:p>
          <a:p>
            <a:pPr algn="ctr"/>
            <a:endParaRPr lang="en-GB" b="1" dirty="0">
              <a:solidFill>
                <a:srgbClr val="3C5896"/>
              </a:solidFill>
            </a:endParaRPr>
          </a:p>
          <a:p>
            <a:pPr algn="ctr"/>
            <a:endParaRPr lang="en-GB" b="1" dirty="0">
              <a:solidFill>
                <a:srgbClr val="3C5896"/>
              </a:solidFill>
            </a:endParaRPr>
          </a:p>
          <a:p>
            <a:pPr algn="ctr"/>
            <a:endParaRPr lang="en-GB" b="1" dirty="0">
              <a:solidFill>
                <a:srgbClr val="3C5896"/>
              </a:solidFill>
            </a:endParaRPr>
          </a:p>
          <a:p>
            <a:pPr algn="ctr"/>
            <a:endParaRPr lang="en-GB" b="1" dirty="0">
              <a:solidFill>
                <a:srgbClr val="3C5896"/>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14938" y="1566156"/>
            <a:ext cx="1764000" cy="2026328"/>
          </a:xfrm>
          <a:prstGeom prst="rect">
            <a:avLst/>
          </a:prstGeom>
        </p:spPr>
      </p:pic>
    </p:spTree>
    <p:extLst>
      <p:ext uri="{BB962C8B-B14F-4D97-AF65-F5344CB8AC3E}">
        <p14:creationId xmlns:p14="http://schemas.microsoft.com/office/powerpoint/2010/main" val="1484524557"/>
      </p:ext>
    </p:extLst>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Why?</a:t>
            </a:r>
          </a:p>
        </p:txBody>
      </p:sp>
      <p:sp>
        <p:nvSpPr>
          <p:cNvPr id="7" name="Content Placeholder 6"/>
          <p:cNvSpPr>
            <a:spLocks noGrp="1"/>
          </p:cNvSpPr>
          <p:nvPr>
            <p:ph idx="1"/>
          </p:nvPr>
        </p:nvSpPr>
        <p:spPr>
          <a:xfrm>
            <a:off x="822959" y="1460498"/>
            <a:ext cx="7543801" cy="4821769"/>
          </a:xfrm>
        </p:spPr>
        <p:txBody>
          <a:bodyPr>
            <a:normAutofit lnSpcReduction="10000"/>
          </a:bodyPr>
          <a:lstStyle/>
          <a:p>
            <a:pPr marL="457200" indent="-457200">
              <a:buFont typeface="+mj-lt"/>
              <a:buAutoNum type="arabicPeriod"/>
            </a:pPr>
            <a:r>
              <a:rPr lang="en-GB" sz="3200" dirty="0"/>
              <a:t>Any degree course Admissions Officer is going to be looking for solid evidence of real passion for and commitment to the subject chosen</a:t>
            </a:r>
          </a:p>
          <a:p>
            <a:pPr marL="457200" indent="-457200">
              <a:buFont typeface="+mj-lt"/>
              <a:buAutoNum type="arabicPeriod"/>
            </a:pPr>
            <a:r>
              <a:rPr lang="en-GB" sz="3200" dirty="0"/>
              <a:t>To be able to add genuine substance to your personal statement for UCAS, apprenticeship or job applications.</a:t>
            </a:r>
          </a:p>
          <a:p>
            <a:pPr marL="457200" indent="-457200">
              <a:buFont typeface="+mj-lt"/>
              <a:buAutoNum type="arabicPeriod"/>
            </a:pPr>
            <a:r>
              <a:rPr lang="en-GB" sz="3200" dirty="0"/>
              <a:t>You have time now to start doing little and often, rather than rush to try and gain experiences or knowledge. </a:t>
            </a:r>
          </a:p>
          <a:p>
            <a:endParaRPr lang="en-GB" dirty="0"/>
          </a:p>
          <a:p>
            <a:endParaRPr lang="en-GB" dirty="0"/>
          </a:p>
        </p:txBody>
      </p:sp>
    </p:spTree>
    <p:extLst>
      <p:ext uri="{BB962C8B-B14F-4D97-AF65-F5344CB8AC3E}">
        <p14:creationId xmlns:p14="http://schemas.microsoft.com/office/powerpoint/2010/main" val="1372638800"/>
      </p:ext>
    </p:extLst>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What?</a:t>
            </a:r>
          </a:p>
        </p:txBody>
      </p:sp>
      <p:sp>
        <p:nvSpPr>
          <p:cNvPr id="7" name="Content Placeholder 6"/>
          <p:cNvSpPr>
            <a:spLocks noGrp="1"/>
          </p:cNvSpPr>
          <p:nvPr>
            <p:ph idx="1"/>
          </p:nvPr>
        </p:nvSpPr>
        <p:spPr/>
        <p:txBody>
          <a:bodyPr>
            <a:noAutofit/>
          </a:bodyPr>
          <a:lstStyle/>
          <a:p>
            <a:r>
              <a:rPr lang="en-GB" sz="2600" dirty="0"/>
              <a:t>Wider reading around the course you may be interested in</a:t>
            </a:r>
          </a:p>
          <a:p>
            <a:pPr lvl="1"/>
            <a:r>
              <a:rPr lang="en-GB" sz="2600" dirty="0"/>
              <a:t>Journals/books – ask your subject teachers for suggestions – they are the experts</a:t>
            </a:r>
          </a:p>
          <a:p>
            <a:pPr lvl="1"/>
            <a:r>
              <a:rPr lang="en-GB" sz="2600" dirty="0"/>
              <a:t>Suggested reading/watching lists for Sixth Formers on undergraduate course pages</a:t>
            </a:r>
          </a:p>
          <a:p>
            <a:pPr lvl="1"/>
            <a:r>
              <a:rPr lang="en-GB" sz="2600" dirty="0"/>
              <a:t>The BBC News app is an excellent starting point with its separate sections for technology, health, business, politics, science and the environment, the arts as well as world and UK news. These give a snapshot which should then lead you to further research.</a:t>
            </a:r>
          </a:p>
        </p:txBody>
      </p:sp>
    </p:spTree>
    <p:extLst>
      <p:ext uri="{BB962C8B-B14F-4D97-AF65-F5344CB8AC3E}">
        <p14:creationId xmlns:p14="http://schemas.microsoft.com/office/powerpoint/2010/main" val="98107802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What?</a:t>
            </a:r>
          </a:p>
        </p:txBody>
      </p:sp>
      <p:sp>
        <p:nvSpPr>
          <p:cNvPr id="7" name="Content Placeholder 6"/>
          <p:cNvSpPr>
            <a:spLocks noGrp="1"/>
          </p:cNvSpPr>
          <p:nvPr>
            <p:ph idx="1"/>
          </p:nvPr>
        </p:nvSpPr>
        <p:spPr>
          <a:xfrm>
            <a:off x="822959" y="1460498"/>
            <a:ext cx="7543801" cy="4821769"/>
          </a:xfrm>
        </p:spPr>
        <p:txBody>
          <a:bodyPr>
            <a:normAutofit lnSpcReduction="10000"/>
          </a:bodyPr>
          <a:lstStyle/>
          <a:p>
            <a:pPr>
              <a:buFont typeface="Courier New" panose="02070309020205020404" pitchFamily="49" charset="0"/>
              <a:buChar char="o"/>
            </a:pPr>
            <a:r>
              <a:rPr lang="en-GB" dirty="0"/>
              <a:t> Watch online or attend in person lectures/talks e.g. Gresham College lectures, Royal Institution lectures, university taster lectures, TED talks</a:t>
            </a:r>
          </a:p>
          <a:p>
            <a:pPr>
              <a:buFont typeface="Courier New" panose="02070309020205020404" pitchFamily="49" charset="0"/>
              <a:buChar char="o"/>
            </a:pPr>
            <a:r>
              <a:rPr lang="en-GB" dirty="0"/>
              <a:t> Museum exhibitions and events – London and Oxford within easy reach</a:t>
            </a:r>
          </a:p>
          <a:p>
            <a:pPr>
              <a:buFont typeface="Courier New" panose="02070309020205020404" pitchFamily="49" charset="0"/>
              <a:buChar char="o"/>
            </a:pPr>
            <a:r>
              <a:rPr lang="en-GB" dirty="0"/>
              <a:t> Massive Open Online Courses (MOOCs - </a:t>
            </a:r>
            <a:r>
              <a:rPr lang="en-GB" dirty="0">
                <a:hlinkClick r:id="rId2"/>
              </a:rPr>
              <a:t>https://www.mooc.org/</a:t>
            </a:r>
            <a:r>
              <a:rPr lang="en-GB" dirty="0"/>
              <a:t>) – universities like them, many are free, lots of subject areas and varying lengths</a:t>
            </a:r>
          </a:p>
          <a:p>
            <a:pPr>
              <a:buFont typeface="Courier New" panose="02070309020205020404" pitchFamily="49" charset="0"/>
              <a:buChar char="o"/>
            </a:pPr>
            <a:r>
              <a:rPr lang="en-GB" dirty="0"/>
              <a:t> Listen to relevant podcasts such as:</a:t>
            </a:r>
          </a:p>
          <a:p>
            <a:pPr lvl="1">
              <a:buFont typeface="Courier New" panose="02070309020205020404" pitchFamily="49" charset="0"/>
              <a:buChar char="o"/>
            </a:pPr>
            <a:r>
              <a:rPr lang="en-GB" u="sng" dirty="0">
                <a:hlinkClick r:id="rId3"/>
              </a:rPr>
              <a:t>https://www.bbc.co.uk/ideas/videos/what-would-a-world-without-vaccines-be-like/p09773sc</a:t>
            </a:r>
            <a:endParaRPr lang="en-GB" u="sng" dirty="0"/>
          </a:p>
          <a:p>
            <a:pPr lvl="1">
              <a:buFont typeface="Courier New" panose="02070309020205020404" pitchFamily="49" charset="0"/>
              <a:buChar char="o"/>
            </a:pPr>
            <a:r>
              <a:rPr lang="en-GB" dirty="0">
                <a:hlinkClick r:id="rId4"/>
              </a:rPr>
              <a:t>https://www.bbc.co.uk/ideas/videos/how-big-is-our-universe/p0b2dl5c?playlist=made-in-partnership-with-the-open-university</a:t>
            </a:r>
            <a:r>
              <a:rPr lang="en-GB" dirty="0"/>
              <a:t> </a:t>
            </a:r>
          </a:p>
          <a:p>
            <a:pPr>
              <a:buFont typeface="Courier New" panose="02070309020205020404" pitchFamily="49" charset="0"/>
              <a:buChar char="o"/>
            </a:pPr>
            <a:r>
              <a:rPr lang="en-GB" dirty="0"/>
              <a:t>Watch relevant documentaries</a:t>
            </a:r>
          </a:p>
          <a:p>
            <a:pPr>
              <a:buFont typeface="Courier New" panose="02070309020205020404" pitchFamily="49" charset="0"/>
              <a:buChar char="o"/>
            </a:pPr>
            <a:r>
              <a:rPr lang="en-GB"/>
              <a:t>Enter competitions</a:t>
            </a:r>
            <a:endParaRPr lang="en-GB" dirty="0"/>
          </a:p>
        </p:txBody>
      </p:sp>
    </p:spTree>
    <p:extLst>
      <p:ext uri="{BB962C8B-B14F-4D97-AF65-F5344CB8AC3E}">
        <p14:creationId xmlns:p14="http://schemas.microsoft.com/office/powerpoint/2010/main" val="2228351432"/>
      </p:ext>
    </p:extLst>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296051"/>
            <a:ext cx="7543800" cy="584794"/>
          </a:xfrm>
        </p:spPr>
        <p:txBody>
          <a:bodyPr>
            <a:normAutofit fontScale="90000"/>
          </a:bodyPr>
          <a:lstStyle/>
          <a:p>
            <a:r>
              <a:rPr lang="en-GB" sz="3200" u="sng" dirty="0">
                <a:hlinkClick r:id="rId2"/>
              </a:rPr>
              <a:t>www.gresham.ac.uk/schools</a:t>
            </a:r>
            <a:r>
              <a:rPr lang="en-GB" sz="3200" dirty="0"/>
              <a:t> (2020-2021 lectures)</a:t>
            </a:r>
          </a:p>
        </p:txBody>
      </p:sp>
      <p:sp>
        <p:nvSpPr>
          <p:cNvPr id="7" name="Content Placeholder 6"/>
          <p:cNvSpPr>
            <a:spLocks noGrp="1"/>
          </p:cNvSpPr>
          <p:nvPr>
            <p:ph idx="1"/>
          </p:nvPr>
        </p:nvSpPr>
        <p:spPr>
          <a:xfrm>
            <a:off x="218114" y="1384183"/>
            <a:ext cx="8724550" cy="5177766"/>
          </a:xfrm>
        </p:spPr>
        <p:txBody>
          <a:bodyPr>
            <a:noAutofit/>
          </a:bodyPr>
          <a:lstStyle/>
          <a:p>
            <a:pPr fontAlgn="t"/>
            <a:r>
              <a:rPr lang="en-GB" sz="1000" b="1" dirty="0"/>
              <a:t>ASTRONOMY: </a:t>
            </a:r>
            <a:r>
              <a:rPr lang="en-GB" sz="1000" dirty="0"/>
              <a:t>A series called </a:t>
            </a:r>
            <a:r>
              <a:rPr lang="en-GB" sz="1000" u="sng" dirty="0">
                <a:hlinkClick r:id="rId3"/>
              </a:rPr>
              <a:t>Cosmic Vision</a:t>
            </a:r>
            <a:r>
              <a:rPr lang="en-GB" sz="1000" dirty="0"/>
              <a:t> by Astronomy Professor Katherine Blundell, and another by Visiting Professor Roberto Trotta, </a:t>
            </a:r>
            <a:r>
              <a:rPr lang="en-GB" sz="1000" u="sng" dirty="0">
                <a:hlinkClick r:id="rId4"/>
              </a:rPr>
              <a:t>The Unexpected Universe</a:t>
            </a:r>
            <a:r>
              <a:rPr lang="en-GB" sz="1000" dirty="0"/>
              <a:t>.</a:t>
            </a:r>
          </a:p>
          <a:p>
            <a:pPr fontAlgn="t"/>
            <a:r>
              <a:rPr lang="en-GB" sz="1000" b="1" dirty="0"/>
              <a:t>BUSINESS / ECONOMICS: </a:t>
            </a:r>
            <a:r>
              <a:rPr lang="en-GB" sz="1000" u="sng" dirty="0">
                <a:hlinkClick r:id="rId5"/>
              </a:rPr>
              <a:t>The Psychology of Finance</a:t>
            </a:r>
            <a:r>
              <a:rPr lang="en-GB" sz="1000" dirty="0"/>
              <a:t> by Business Professor Alex Edmans; </a:t>
            </a:r>
            <a:r>
              <a:rPr lang="en-GB" sz="1000" u="sng" dirty="0">
                <a:hlinkClick r:id="rId6"/>
              </a:rPr>
              <a:t>Intergenerational Justice</a:t>
            </a:r>
            <a:r>
              <a:rPr lang="en-GB" sz="1000" dirty="0"/>
              <a:t> by Visiting Professor Martin </a:t>
            </a:r>
            <a:r>
              <a:rPr lang="en-GB" sz="1000" dirty="0" err="1"/>
              <a:t>Daunton</a:t>
            </a:r>
            <a:r>
              <a:rPr lang="en-GB" sz="1000" dirty="0"/>
              <a:t>.</a:t>
            </a:r>
          </a:p>
          <a:p>
            <a:pPr fontAlgn="t"/>
            <a:r>
              <a:rPr lang="en-GB" sz="1000" b="1" dirty="0"/>
              <a:t>CLASSICS: </a:t>
            </a:r>
            <a:r>
              <a:rPr lang="en-GB" sz="1000" u="sng" dirty="0">
                <a:hlinkClick r:id="rId7"/>
              </a:rPr>
              <a:t>Great Thinkers</a:t>
            </a:r>
            <a:r>
              <a:rPr lang="en-GB" sz="1000" dirty="0"/>
              <a:t> series includes Plato and Aristotle, by Visiting Professor Edith Hall.</a:t>
            </a:r>
          </a:p>
          <a:p>
            <a:pPr fontAlgn="t"/>
            <a:r>
              <a:rPr lang="en-GB" sz="1000" b="1" dirty="0"/>
              <a:t>ENGLISH: </a:t>
            </a:r>
            <a:r>
              <a:rPr lang="en-GB" sz="1000" u="sng" dirty="0">
                <a:hlinkClick r:id="rId8"/>
              </a:rPr>
              <a:t>The Powers of the Novel</a:t>
            </a:r>
            <a:r>
              <a:rPr lang="en-GB" sz="1000" dirty="0"/>
              <a:t> by Visiting Professor John Mullan, a series on 'classic' film, </a:t>
            </a:r>
            <a:r>
              <a:rPr lang="en-GB" sz="1000" u="sng" dirty="0">
                <a:hlinkClick r:id="rId9"/>
              </a:rPr>
              <a:t>Exploding the Film Canon</a:t>
            </a:r>
            <a:r>
              <a:rPr lang="en-GB" sz="1000" dirty="0"/>
              <a:t> by Visiting Professor Ian Christie.</a:t>
            </a:r>
          </a:p>
          <a:p>
            <a:pPr fontAlgn="t"/>
            <a:r>
              <a:rPr lang="en-GB" sz="1000" b="1" dirty="0"/>
              <a:t>GEOGRAPHY: </a:t>
            </a:r>
            <a:r>
              <a:rPr lang="en-GB" sz="1000" dirty="0"/>
              <a:t>Two short series about the environment, </a:t>
            </a:r>
            <a:r>
              <a:rPr lang="en-GB" sz="1000" u="sng" dirty="0">
                <a:hlinkClick r:id="rId10"/>
              </a:rPr>
              <a:t>Our Connected World</a:t>
            </a:r>
            <a:r>
              <a:rPr lang="en-GB" sz="1000" dirty="0"/>
              <a:t>, and </a:t>
            </a:r>
            <a:r>
              <a:rPr lang="en-GB" sz="1000" u="sng" dirty="0">
                <a:hlinkClick r:id="rId11"/>
              </a:rPr>
              <a:t>How to Build a Just and Prosperous Planet</a:t>
            </a:r>
            <a:r>
              <a:rPr lang="en-GB" sz="1000" dirty="0"/>
              <a:t> by Professor Jacqueline McGlade.</a:t>
            </a:r>
          </a:p>
          <a:p>
            <a:pPr fontAlgn="t"/>
            <a:r>
              <a:rPr lang="en-GB" sz="1000" b="1" dirty="0"/>
              <a:t>HISTORY: </a:t>
            </a:r>
            <a:r>
              <a:rPr lang="en-GB" sz="1000" dirty="0"/>
              <a:t>Various series on </a:t>
            </a:r>
            <a:r>
              <a:rPr lang="en-GB" sz="1000" u="sng" dirty="0">
                <a:hlinkClick r:id="rId12"/>
              </a:rPr>
              <a:t>Evil Women</a:t>
            </a:r>
            <a:r>
              <a:rPr lang="en-GB" sz="1000" dirty="0"/>
              <a:t> in history by Professor Joanna Bourke, </a:t>
            </a:r>
            <a:r>
              <a:rPr lang="en-GB" sz="1000" u="sng" dirty="0">
                <a:hlinkClick r:id="rId13"/>
              </a:rPr>
              <a:t>England's Reformations</a:t>
            </a:r>
            <a:r>
              <a:rPr lang="en-GB" sz="1000" dirty="0"/>
              <a:t> by Professor Alec Ryrie, </a:t>
            </a:r>
            <a:r>
              <a:rPr lang="en-GB" sz="1000" u="sng" dirty="0">
                <a:hlinkClick r:id="rId14"/>
              </a:rPr>
              <a:t>Black History Month</a:t>
            </a:r>
            <a:r>
              <a:rPr lang="en-GB" sz="1000" dirty="0"/>
              <a:t>, </a:t>
            </a:r>
            <a:r>
              <a:rPr lang="en-GB" sz="1000" u="sng" dirty="0">
                <a:hlinkClick r:id="rId15"/>
              </a:rPr>
              <a:t>Darwin</a:t>
            </a:r>
            <a:r>
              <a:rPr lang="en-GB" sz="1000" dirty="0"/>
              <a:t> and his impact by Visiting Professor Jim </a:t>
            </a:r>
            <a:r>
              <a:rPr lang="en-GB" sz="1000" dirty="0" err="1"/>
              <a:t>Endersby</a:t>
            </a:r>
            <a:r>
              <a:rPr lang="en-GB" sz="1000" dirty="0"/>
              <a:t> (may also be useful for Science), on </a:t>
            </a:r>
            <a:r>
              <a:rPr lang="en-GB" sz="1000" u="sng" dirty="0">
                <a:hlinkClick r:id="rId16"/>
              </a:rPr>
              <a:t>Great Tudor and Stuart Houses</a:t>
            </a:r>
            <a:r>
              <a:rPr lang="en-GB" sz="1000" dirty="0"/>
              <a:t> by the Provost Simon Thurley (architecture history) and lots of one-off lectures.</a:t>
            </a:r>
          </a:p>
          <a:p>
            <a:pPr fontAlgn="t"/>
            <a:r>
              <a:rPr lang="en-GB" sz="1000" b="1" dirty="0"/>
              <a:t>IT: </a:t>
            </a:r>
            <a:r>
              <a:rPr lang="en-GB" sz="1000" u="sng" dirty="0">
                <a:hlinkClick r:id="rId17"/>
              </a:rPr>
              <a:t>Great Ideas From Computer Science</a:t>
            </a:r>
            <a:r>
              <a:rPr lang="en-GB" sz="1000" dirty="0"/>
              <a:t> by Professor Richard Harvey, which includes algorithms, data, programs and networks; </a:t>
            </a:r>
            <a:r>
              <a:rPr lang="en-GB" sz="1000" u="sng" dirty="0">
                <a:hlinkClick r:id="rId18"/>
              </a:rPr>
              <a:t>AI and Humour</a:t>
            </a:r>
            <a:r>
              <a:rPr lang="en-GB" sz="1000" dirty="0"/>
              <a:t> by Visiting Professor Yorick Wilks.</a:t>
            </a:r>
          </a:p>
          <a:p>
            <a:pPr fontAlgn="t"/>
            <a:r>
              <a:rPr lang="en-GB" sz="1000" b="1" dirty="0"/>
              <a:t>LAW / POLITICS / CITIZENSHIP: </a:t>
            </a:r>
            <a:r>
              <a:rPr lang="en-GB" sz="1000" u="sng" dirty="0">
                <a:hlinkClick r:id="rId19"/>
              </a:rPr>
              <a:t>Death, the State and Human Rights</a:t>
            </a:r>
            <a:r>
              <a:rPr lang="en-GB" sz="1000" dirty="0"/>
              <a:t> by Professor Leslie Thomas QC will discuss police restraint and inquests into deaths in custody (Black Lives Matter); </a:t>
            </a:r>
            <a:r>
              <a:rPr lang="en-GB" sz="1000" u="sng" dirty="0">
                <a:hlinkClick r:id="rId20"/>
              </a:rPr>
              <a:t>The Politics of the Courtroom</a:t>
            </a:r>
            <a:r>
              <a:rPr lang="en-GB" sz="1000" dirty="0"/>
              <a:t> by Visiting Professor Thomas Grant will weigh the balance between politicians and the courts.</a:t>
            </a:r>
          </a:p>
          <a:p>
            <a:pPr fontAlgn="t"/>
            <a:r>
              <a:rPr lang="en-GB" sz="1000" b="1" dirty="0"/>
              <a:t>MATHEMATICS: </a:t>
            </a:r>
            <a:r>
              <a:rPr lang="en-GB" sz="1000" dirty="0"/>
              <a:t>Gresham Professor Sarah Hart will look at </a:t>
            </a:r>
            <a:r>
              <a:rPr lang="en-GB" sz="1000" u="sng" dirty="0">
                <a:hlinkClick r:id="rId21"/>
              </a:rPr>
              <a:t>Mathematics in Music and Writing</a:t>
            </a:r>
            <a:r>
              <a:rPr lang="en-GB" sz="1000" dirty="0"/>
              <a:t>, Professor Kevin Buzzard will ask </a:t>
            </a:r>
            <a:r>
              <a:rPr lang="en-GB" sz="1000" u="sng" dirty="0">
                <a:hlinkClick r:id="rId22"/>
              </a:rPr>
              <a:t>Will Computers Outsmart Mathematicians</a:t>
            </a:r>
            <a:r>
              <a:rPr lang="en-GB" sz="1000" dirty="0"/>
              <a:t>, Dr Kit Yates discusses </a:t>
            </a:r>
            <a:r>
              <a:rPr lang="en-GB" sz="1000" u="sng" dirty="0">
                <a:hlinkClick r:id="rId23"/>
              </a:rPr>
              <a:t>The Maths of Life and Death</a:t>
            </a:r>
            <a:r>
              <a:rPr lang="en-GB" sz="1000" dirty="0"/>
              <a:t>.</a:t>
            </a:r>
          </a:p>
          <a:p>
            <a:pPr fontAlgn="t"/>
            <a:r>
              <a:rPr lang="en-GB" sz="1000" b="1" dirty="0"/>
              <a:t>MEDICINE: </a:t>
            </a:r>
            <a:r>
              <a:rPr lang="en-GB" sz="1000" u="sng" dirty="0">
                <a:hlinkClick r:id="rId24"/>
              </a:rPr>
              <a:t>Major Debates in Public Health</a:t>
            </a:r>
            <a:r>
              <a:rPr lang="en-GB" sz="1000" dirty="0"/>
              <a:t> by the Chief Medical Officer for England Professor Chris Whitty will include a lecture on </a:t>
            </a:r>
            <a:r>
              <a:rPr lang="en-GB" sz="1000" u="sng" dirty="0">
                <a:hlinkClick r:id="rId25"/>
              </a:rPr>
              <a:t>Vaccination</a:t>
            </a:r>
            <a:r>
              <a:rPr lang="en-GB" sz="1000" dirty="0"/>
              <a:t>; and </a:t>
            </a:r>
            <a:r>
              <a:rPr lang="en-GB" sz="1000" u="sng" dirty="0">
                <a:hlinkClick r:id="rId26"/>
              </a:rPr>
              <a:t>Performing Medicine</a:t>
            </a:r>
            <a:r>
              <a:rPr lang="en-GB" sz="1000" dirty="0"/>
              <a:t> by Visiting Professor of Medical Education Roger Kneebone includes a </a:t>
            </a:r>
            <a:r>
              <a:rPr lang="en-GB" sz="1000" u="sng" dirty="0">
                <a:hlinkClick r:id="rId27"/>
              </a:rPr>
              <a:t>lecture on knife crime</a:t>
            </a:r>
            <a:r>
              <a:rPr lang="en-GB" sz="1000" dirty="0"/>
              <a:t>.</a:t>
            </a:r>
          </a:p>
          <a:p>
            <a:pPr fontAlgn="t"/>
            <a:r>
              <a:rPr lang="en-GB" sz="1000" b="1" dirty="0"/>
              <a:t>MUSIC: </a:t>
            </a:r>
            <a:r>
              <a:rPr lang="en-GB" sz="1000" u="sng" dirty="0">
                <a:hlinkClick r:id="rId28"/>
              </a:rPr>
              <a:t>Russian Piano Masterpieces</a:t>
            </a:r>
            <a:r>
              <a:rPr lang="en-GB" sz="1000" dirty="0"/>
              <a:t> by Music Professor Marina </a:t>
            </a:r>
            <a:r>
              <a:rPr lang="en-GB" sz="1000" dirty="0" err="1"/>
              <a:t>Frolova</a:t>
            </a:r>
            <a:r>
              <a:rPr lang="en-GB" sz="1000" dirty="0"/>
              <a:t>-Walker with pianist Peter Donohoe; </a:t>
            </a:r>
            <a:r>
              <a:rPr lang="en-GB" sz="1000" u="sng" dirty="0">
                <a:hlinkClick r:id="rId29"/>
              </a:rPr>
              <a:t>100 years of BBC Radio</a:t>
            </a:r>
            <a:r>
              <a:rPr lang="en-GB" sz="1000" dirty="0"/>
              <a:t> by Visiting Professor Jeremy Summerly; Dr Xenia </a:t>
            </a:r>
            <a:r>
              <a:rPr lang="en-GB" sz="1000" dirty="0" err="1"/>
              <a:t>Pestova</a:t>
            </a:r>
            <a:r>
              <a:rPr lang="en-GB" sz="1000" dirty="0"/>
              <a:t>-Bennett will look at </a:t>
            </a:r>
            <a:r>
              <a:rPr lang="en-GB" sz="1000" u="sng" dirty="0">
                <a:hlinkClick r:id="rId30"/>
              </a:rPr>
              <a:t>Toy and Cyborg Pianos</a:t>
            </a:r>
            <a:r>
              <a:rPr lang="en-GB" sz="1000" dirty="0"/>
              <a:t>.</a:t>
            </a:r>
          </a:p>
          <a:p>
            <a:pPr fontAlgn="t"/>
            <a:r>
              <a:rPr lang="en-GB" sz="1000" b="1" dirty="0"/>
              <a:t>ARCHIVE LECTURES: </a:t>
            </a:r>
            <a:r>
              <a:rPr lang="en-GB" sz="1000" dirty="0"/>
              <a:t>Recent highlights in the archive include a career-relevant series on </a:t>
            </a:r>
            <a:r>
              <a:rPr lang="en-GB" sz="1000" u="sng" dirty="0">
                <a:hlinkClick r:id="rId31"/>
              </a:rPr>
              <a:t>Business Skills</a:t>
            </a:r>
            <a:r>
              <a:rPr lang="en-GB" sz="1000" dirty="0"/>
              <a:t> by Alex Edmans, which includes lectures on your CV, time management etc; and two series by Sir Jonathan Bate on </a:t>
            </a:r>
            <a:r>
              <a:rPr lang="en-GB" sz="1000" u="sng" dirty="0">
                <a:hlinkClick r:id="rId32"/>
              </a:rPr>
              <a:t>Classic Shakespeare</a:t>
            </a:r>
            <a:r>
              <a:rPr lang="en-GB" sz="1000" dirty="0"/>
              <a:t> and </a:t>
            </a:r>
            <a:r>
              <a:rPr lang="en-GB" sz="1000" u="sng" dirty="0">
                <a:hlinkClick r:id="rId33"/>
              </a:rPr>
              <a:t>Wordsworth and the Romantics</a:t>
            </a:r>
            <a:r>
              <a:rPr lang="en-GB" sz="1000" dirty="0"/>
              <a:t>; we also have a strong series on the </a:t>
            </a:r>
            <a:r>
              <a:rPr lang="en-GB" sz="1000" u="sng" dirty="0">
                <a:hlinkClick r:id="rId34"/>
              </a:rPr>
              <a:t>applications of Mathematics</a:t>
            </a:r>
            <a:r>
              <a:rPr lang="en-GB" sz="1000" dirty="0"/>
              <a:t> for example, in the film industry, the maths of climate change, etc by Professor Chris Budd.</a:t>
            </a:r>
          </a:p>
        </p:txBody>
      </p:sp>
    </p:spTree>
    <p:extLst>
      <p:ext uri="{BB962C8B-B14F-4D97-AF65-F5344CB8AC3E}">
        <p14:creationId xmlns:p14="http://schemas.microsoft.com/office/powerpoint/2010/main" val="1018318429"/>
      </p:ext>
    </p:extLst>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Keep a record</a:t>
            </a:r>
          </a:p>
        </p:txBody>
      </p:sp>
      <p:sp>
        <p:nvSpPr>
          <p:cNvPr id="7" name="Content Placeholder 6"/>
          <p:cNvSpPr>
            <a:spLocks noGrp="1"/>
          </p:cNvSpPr>
          <p:nvPr>
            <p:ph idx="1"/>
          </p:nvPr>
        </p:nvSpPr>
        <p:spPr>
          <a:xfrm>
            <a:off x="822959" y="1460498"/>
            <a:ext cx="7543801" cy="4821769"/>
          </a:xfrm>
        </p:spPr>
        <p:txBody>
          <a:bodyPr>
            <a:normAutofit/>
          </a:bodyPr>
          <a:lstStyle/>
          <a:p>
            <a:pPr marL="0" indent="0">
              <a:buNone/>
            </a:pPr>
            <a:r>
              <a:rPr lang="en-GB" b="1" dirty="0"/>
              <a:t>However, simply reading/watching/listening is not enough; you must think about what you have read, think about what has inspired you and be able to talk about the impact that it has made on you – perhaps leading you to research a particular aspect in more depth.</a:t>
            </a:r>
          </a:p>
          <a:p>
            <a:pPr marL="0" indent="0">
              <a:buNone/>
            </a:pPr>
            <a:endParaRPr lang="en-GB" b="1" dirty="0"/>
          </a:p>
          <a:p>
            <a:pPr marL="0" indent="0">
              <a:buNone/>
            </a:pPr>
            <a:endParaRPr lang="en-GB" b="1" dirty="0"/>
          </a:p>
        </p:txBody>
      </p:sp>
      <p:graphicFrame>
        <p:nvGraphicFramePr>
          <p:cNvPr id="5" name="Table 4">
            <a:extLst>
              <a:ext uri="{FF2B5EF4-FFF2-40B4-BE49-F238E27FC236}">
                <a16:creationId xmlns:a16="http://schemas.microsoft.com/office/drawing/2014/main" id="{7DE0BC75-2F33-4141-8E6D-BA69F873611D}"/>
              </a:ext>
            </a:extLst>
          </p:cNvPr>
          <p:cNvGraphicFramePr>
            <a:graphicFrameLocks noGrp="1"/>
          </p:cNvGraphicFramePr>
          <p:nvPr>
            <p:extLst>
              <p:ext uri="{D42A27DB-BD31-4B8C-83A1-F6EECF244321}">
                <p14:modId xmlns:p14="http://schemas.microsoft.com/office/powerpoint/2010/main" val="1290555369"/>
              </p:ext>
            </p:extLst>
          </p:nvPr>
        </p:nvGraphicFramePr>
        <p:xfrm>
          <a:off x="822959" y="2828260"/>
          <a:ext cx="7385376" cy="1159985"/>
        </p:xfrm>
        <a:graphic>
          <a:graphicData uri="http://schemas.openxmlformats.org/drawingml/2006/table">
            <a:tbl>
              <a:tblPr firstRow="1" firstCol="1" bandRow="1"/>
              <a:tblGrid>
                <a:gridCol w="2461519">
                  <a:extLst>
                    <a:ext uri="{9D8B030D-6E8A-4147-A177-3AD203B41FA5}">
                      <a16:colId xmlns:a16="http://schemas.microsoft.com/office/drawing/2014/main" val="2666973604"/>
                    </a:ext>
                  </a:extLst>
                </a:gridCol>
                <a:gridCol w="2461519">
                  <a:extLst>
                    <a:ext uri="{9D8B030D-6E8A-4147-A177-3AD203B41FA5}">
                      <a16:colId xmlns:a16="http://schemas.microsoft.com/office/drawing/2014/main" val="3477886135"/>
                    </a:ext>
                  </a:extLst>
                </a:gridCol>
                <a:gridCol w="2462338">
                  <a:extLst>
                    <a:ext uri="{9D8B030D-6E8A-4147-A177-3AD203B41FA5}">
                      <a16:colId xmlns:a16="http://schemas.microsoft.com/office/drawing/2014/main" val="1531794685"/>
                    </a:ext>
                  </a:extLst>
                </a:gridCol>
              </a:tblGrid>
              <a:tr h="545213">
                <a:tc>
                  <a:txBody>
                    <a:bodyPr/>
                    <a:lstStyle/>
                    <a:p>
                      <a:pPr algn="ctr">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Activity</a:t>
                      </a:r>
                    </a:p>
                    <a:p>
                      <a:pPr algn="ctr">
                        <a:lnSpc>
                          <a:spcPct val="107000"/>
                        </a:lnSpc>
                        <a:spcAft>
                          <a:spcPts val="0"/>
                        </a:spcAft>
                      </a:pPr>
                      <a:r>
                        <a:rPr lang="en-GB" sz="800" i="1">
                          <a:effectLst/>
                          <a:latin typeface="Calibri" panose="020F0502020204030204" pitchFamily="34" charset="0"/>
                          <a:ea typeface="Calibri" panose="020F0502020204030204" pitchFamily="34" charset="0"/>
                          <a:cs typeface="Times New Roman" panose="02020603050405020304" pitchFamily="18" charset="0"/>
                        </a:rPr>
                        <a:t>Be specific – author, publication etc</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Date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Reflection</a:t>
                      </a:r>
                    </a:p>
                    <a:p>
                      <a:pPr algn="ctr">
                        <a:lnSpc>
                          <a:spcPct val="107000"/>
                        </a:lnSpc>
                        <a:spcAft>
                          <a:spcPts val="0"/>
                        </a:spcAft>
                      </a:pPr>
                      <a:r>
                        <a:rPr lang="en-GB" sz="800" i="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9760184"/>
                  </a:ext>
                </a:extLst>
              </a:tr>
              <a:tr h="307386">
                <a:tc>
                  <a:txBody>
                    <a:bodyPr/>
                    <a:lstStyle/>
                    <a:p>
                      <a:pPr algn="ctr">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23427846"/>
                  </a:ext>
                </a:extLst>
              </a:tr>
              <a:tr h="307386">
                <a:tc>
                  <a:txBody>
                    <a:bodyPr/>
                    <a:lstStyle/>
                    <a:p>
                      <a:pPr algn="ctr">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4184966"/>
                  </a:ext>
                </a:extLst>
              </a:tr>
            </a:tbl>
          </a:graphicData>
        </a:graphic>
      </p:graphicFrame>
    </p:spTree>
    <p:extLst>
      <p:ext uri="{BB962C8B-B14F-4D97-AF65-F5344CB8AC3E}">
        <p14:creationId xmlns:p14="http://schemas.microsoft.com/office/powerpoint/2010/main" val="1368356247"/>
      </p:ext>
    </p:ext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Work Experience</a:t>
            </a:r>
          </a:p>
        </p:txBody>
      </p:sp>
      <p:sp>
        <p:nvSpPr>
          <p:cNvPr id="7" name="Content Placeholder 6"/>
          <p:cNvSpPr>
            <a:spLocks noGrp="1"/>
          </p:cNvSpPr>
          <p:nvPr>
            <p:ph idx="1"/>
          </p:nvPr>
        </p:nvSpPr>
        <p:spPr>
          <a:xfrm>
            <a:off x="822959" y="1460498"/>
            <a:ext cx="7543801" cy="4821769"/>
          </a:xfrm>
        </p:spPr>
        <p:txBody>
          <a:bodyPr vert="horz" lIns="0" tIns="45720" rIns="0" bIns="45720" rtlCol="0" anchor="t">
            <a:normAutofit/>
          </a:bodyPr>
          <a:lstStyle/>
          <a:p>
            <a:pPr marL="383540" lvl="1"/>
            <a:r>
              <a:rPr lang="en-GB" dirty="0"/>
              <a:t> </a:t>
            </a:r>
            <a:r>
              <a:rPr lang="en-GB" sz="3000" dirty="0"/>
              <a:t>Virtual – Speakers for Schools, </a:t>
            </a:r>
            <a:r>
              <a:rPr lang="en-GB" sz="3000" dirty="0" err="1"/>
              <a:t>InvestIn</a:t>
            </a:r>
            <a:r>
              <a:rPr lang="en-GB" sz="3000" dirty="0"/>
              <a:t>, </a:t>
            </a:r>
            <a:r>
              <a:rPr lang="en-GB" sz="3000" dirty="0" err="1"/>
              <a:t>Springpod</a:t>
            </a:r>
            <a:r>
              <a:rPr lang="en-GB" sz="3000" dirty="0"/>
              <a:t>, Bucks Skills Hub</a:t>
            </a:r>
            <a:endParaRPr lang="en-US" dirty="0"/>
          </a:p>
          <a:p>
            <a:pPr lvl="1"/>
            <a:r>
              <a:rPr lang="en-GB" sz="3000" dirty="0"/>
              <a:t>In person – write to local organisations, speak to contacts, explore Careers pages on larger firm websites, read the RGS Careers Bulletin, ask Mrs Azad or Mrs Booth for guidance. Requires persistence and determination but worth it.</a:t>
            </a:r>
          </a:p>
        </p:txBody>
      </p:sp>
    </p:spTree>
    <p:extLst>
      <p:ext uri="{BB962C8B-B14F-4D97-AF65-F5344CB8AC3E}">
        <p14:creationId xmlns:p14="http://schemas.microsoft.com/office/powerpoint/2010/main" val="313229830"/>
      </p:ext>
    </p:extLst>
  </p:cSld>
  <p:clrMapOvr>
    <a:masterClrMapping/>
  </p:clrMapOvr>
  <p:transition spd="slow">
    <p:fade/>
  </p:transition>
</p:sld>
</file>

<file path=ppt/theme/theme1.xml><?xml version="1.0" encoding="utf-8"?>
<a:theme xmlns:a="http://schemas.openxmlformats.org/drawingml/2006/main" name="Retrospect">
  <a:themeElements>
    <a:clrScheme name="Custom 8">
      <a:dk1>
        <a:srgbClr val="002060"/>
      </a:dk1>
      <a:lt1>
        <a:sysClr val="window" lastClr="FFFFFF"/>
      </a:lt1>
      <a:dk2>
        <a:srgbClr val="002060"/>
      </a:dk2>
      <a:lt2>
        <a:srgbClr val="E3EACF"/>
      </a:lt2>
      <a:accent1>
        <a:srgbClr val="A53010"/>
      </a:accent1>
      <a:accent2>
        <a:srgbClr val="002060"/>
      </a:accent2>
      <a:accent3>
        <a:srgbClr val="839943"/>
      </a:accent3>
      <a:accent4>
        <a:srgbClr val="CA6F03"/>
      </a:accent4>
      <a:accent5>
        <a:srgbClr val="92AA4C"/>
      </a:accent5>
      <a:accent6>
        <a:srgbClr val="6AAC91"/>
      </a:accent6>
      <a:hlink>
        <a:srgbClr val="FB4A18"/>
      </a:hlink>
      <a:folHlink>
        <a:srgbClr val="FB9318"/>
      </a:folHlink>
    </a:clrScheme>
    <a:fontScheme name="Custom 1">
      <a:majorFont>
        <a:latin typeface="FS Albert"/>
        <a:ea typeface=""/>
        <a:cs typeface=""/>
      </a:majorFont>
      <a:minorFont>
        <a:latin typeface="FS Albert"/>
        <a:ea typeface=""/>
        <a:cs typeface=""/>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D1ED0D143F9C54581A324F074EB1297" ma:contentTypeVersion="29" ma:contentTypeDescription="Create a new document." ma:contentTypeScope="" ma:versionID="fca8d5711a67fd03339b16ea6e7b079f">
  <xsd:schema xmlns:xsd="http://www.w3.org/2001/XMLSchema" xmlns:xs="http://www.w3.org/2001/XMLSchema" xmlns:p="http://schemas.microsoft.com/office/2006/metadata/properties" xmlns:ns2="a48887db-ee69-473d-a4f2-9e0e2b880529" xmlns:ns3="7507cbd3-06af-4f3d-a29a-0a12d0e107af" targetNamespace="http://schemas.microsoft.com/office/2006/metadata/properties" ma:root="true" ma:fieldsID="1c3c462a69ba22271d9fa10da6bcf932" ns2:_="" ns3:_="">
    <xsd:import namespace="a48887db-ee69-473d-a4f2-9e0e2b880529"/>
    <xsd:import namespace="7507cbd3-06af-4f3d-a29a-0a12d0e107af"/>
    <xsd:element name="properties">
      <xsd:complexType>
        <xsd:sequence>
          <xsd:element name="documentManagement">
            <xsd:complexType>
              <xsd:all>
                <xsd:element ref="ns2:mfb4a15317b8447e9c84f3541530b92a" minOccurs="0"/>
                <xsd:element ref="ns2:TaxCatchAll" minOccurs="0"/>
                <xsd:element ref="ns2:PersonalIdentificationData" minOccurs="0"/>
                <xsd:element ref="ns2:KS" minOccurs="0"/>
                <xsd:element ref="ns2:fc7da5a5c29945538a2ec5078f4bb857" minOccurs="0"/>
                <xsd:element ref="ns2:p040f90661154f2a88ccb24bc1ae2cc7" minOccurs="0"/>
                <xsd:element ref="ns2:k9016ac27dac4ff2bdc93f9ab8d9360f" minOccurs="0"/>
                <xsd:element ref="ns2:gb550bd5d53c4a58a9c7fa288c511c8c" minOccurs="0"/>
                <xsd:element ref="ns2:Year" minOccurs="0"/>
                <xsd:element ref="ns2:Lesson" minOccurs="0"/>
                <xsd:element ref="ns2:CustomTags" minOccurs="0"/>
                <xsd:element ref="ns2:CurriculumSubject"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2:SharedWithUsers" minOccurs="0"/>
                <xsd:element ref="ns2:SharedWithDetails"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8887db-ee69-473d-a4f2-9e0e2b880529" elementFormDefault="qualified">
    <xsd:import namespace="http://schemas.microsoft.com/office/2006/documentManagement/types"/>
    <xsd:import namespace="http://schemas.microsoft.com/office/infopath/2007/PartnerControls"/>
    <xsd:element name="mfb4a15317b8447e9c84f3541530b92a" ma:index="9" nillable="true" ma:taxonomy="true" ma:internalName="mfb4a15317b8447e9c84f3541530b92a" ma:taxonomyFieldName="Staff_x0020_Category" ma:displayName="Staff Category" ma:default="" ma:fieldId="{6fb4a153-17b8-447e-9c84-f3541530b92a}" ma:sspId="57843f4f-dfa4-4574-a6bf-4f6c7ea1dcd2" ma:termSetId="85c99fa4-bec4-4b93-ae7f-4c079b4fa8bc"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766b9f36-ae1e-481f-b97f-66b047b07bd1}" ma:internalName="TaxCatchAll" ma:showField="CatchAllData" ma:web="a48887db-ee69-473d-a4f2-9e0e2b880529">
      <xsd:complexType>
        <xsd:complexContent>
          <xsd:extension base="dms:MultiChoiceLookup">
            <xsd:sequence>
              <xsd:element name="Value" type="dms:Lookup" maxOccurs="unbounded" minOccurs="0" nillable="true"/>
            </xsd:sequence>
          </xsd:extension>
        </xsd:complexContent>
      </xsd:complexType>
    </xsd:element>
    <xsd:element name="PersonalIdentificationData" ma:index="11" nillable="true" ma:displayName="Personal Identification Data" ma:default="" ma:internalName="PersonalIdentificationData">
      <xsd:simpleType>
        <xsd:restriction base="dms:Choice">
          <xsd:enumeration value="No"/>
          <xsd:enumeration value="Yes"/>
        </xsd:restriction>
      </xsd:simpleType>
    </xsd:element>
    <xsd:element name="KS" ma:index="12" nillable="true" ma:displayName="Key Stage" ma:default="" ma:internalName="KS">
      <xsd:simpleType>
        <xsd:restriction base="dms:Choice">
          <xsd:enumeration value="Foundation"/>
          <xsd:enumeration value="KS1"/>
          <xsd:enumeration value="KS2"/>
          <xsd:enumeration value="KS3"/>
          <xsd:enumeration value="KS4"/>
          <xsd:enumeration value="KS5"/>
        </xsd:restriction>
      </xsd:simpleType>
    </xsd:element>
    <xsd:element name="fc7da5a5c29945538a2ec5078f4bb857" ma:index="14" nillable="true" ma:taxonomy="true" ma:internalName="fc7da5a5c29945538a2ec5078f4bb857" ma:taxonomyFieldName="Topic" ma:displayName="Topic" ma:default="" ma:fieldId="{fc7da5a5-c299-4553-8a2e-c5078f4bb857}" ma:sspId="57843f4f-dfa4-4574-a6bf-4f6c7ea1dcd2" ma:termSetId="561cc6ed-f05d-4b6c-bcdd-fdb2b8a187fc" ma:anchorId="00000000-0000-0000-0000-000000000000" ma:open="false" ma:isKeyword="false">
      <xsd:complexType>
        <xsd:sequence>
          <xsd:element ref="pc:Terms" minOccurs="0" maxOccurs="1"/>
        </xsd:sequence>
      </xsd:complexType>
    </xsd:element>
    <xsd:element name="p040f90661154f2a88ccb24bc1ae2cc7" ma:index="16" nillable="true" ma:taxonomy="true" ma:internalName="p040f90661154f2a88ccb24bc1ae2cc7" ma:taxonomyFieldName="ExamBoard" ma:displayName="Exam Board" ma:default="" ma:fieldId="{9040f906-6115-4f2a-88cc-b24bc1ae2cc7}" ma:sspId="57843f4f-dfa4-4574-a6bf-4f6c7ea1dcd2" ma:termSetId="88ed770c-26f0-447a-bcb3-71c12607d631" ma:anchorId="00000000-0000-0000-0000-000000000000" ma:open="false" ma:isKeyword="false">
      <xsd:complexType>
        <xsd:sequence>
          <xsd:element ref="pc:Terms" minOccurs="0" maxOccurs="1"/>
        </xsd:sequence>
      </xsd:complexType>
    </xsd:element>
    <xsd:element name="k9016ac27dac4ff2bdc93f9ab8d9360f" ma:index="18" nillable="true" ma:taxonomy="true" ma:internalName="k9016ac27dac4ff2bdc93f9ab8d9360f" ma:taxonomyFieldName="Week" ma:displayName="Week" ma:default="" ma:fieldId="{49016ac2-7dac-4ff2-bdc9-3f9ab8d9360f}" ma:sspId="57843f4f-dfa4-4574-a6bf-4f6c7ea1dcd2" ma:termSetId="e13422d7-dc13-4e88-806c-4f8fa9b49a8b" ma:anchorId="00000000-0000-0000-0000-000000000000" ma:open="false" ma:isKeyword="false">
      <xsd:complexType>
        <xsd:sequence>
          <xsd:element ref="pc:Terms" minOccurs="0" maxOccurs="1"/>
        </xsd:sequence>
      </xsd:complexType>
    </xsd:element>
    <xsd:element name="gb550bd5d53c4a58a9c7fa288c511c8c" ma:index="20" nillable="true" ma:taxonomy="true" ma:internalName="gb550bd5d53c4a58a9c7fa288c511c8c" ma:taxonomyFieldName="Term" ma:displayName="Term" ma:default="" ma:fieldId="{0b550bd5-d53c-4a58-a9c7-fa288c511c8c}" ma:sspId="57843f4f-dfa4-4574-a6bf-4f6c7ea1dcd2" ma:termSetId="29968428-e54d-4a8c-b0b7-efd9beb3e8bc" ma:anchorId="00000000-0000-0000-0000-000000000000" ma:open="false" ma:isKeyword="false">
      <xsd:complexType>
        <xsd:sequence>
          <xsd:element ref="pc:Terms" minOccurs="0" maxOccurs="1"/>
        </xsd:sequence>
      </xsd:complexType>
    </xsd:element>
    <xsd:element name="Year" ma:index="21" nillable="true" ma:displayName="Year" ma:default="" ma:internalName="Year">
      <xsd:simpleType>
        <xsd:restriction base="dms:Choice">
          <xsd:enumeration value="R"/>
          <xsd:enumeration value="1"/>
          <xsd:enumeration value="2"/>
          <xsd:enumeration value="3"/>
          <xsd:enumeration value="4"/>
          <xsd:enumeration value="5"/>
          <xsd:enumeration value="6"/>
          <xsd:enumeration value="7"/>
          <xsd:enumeration value="8"/>
          <xsd:enumeration value="9"/>
          <xsd:enumeration value="10"/>
          <xsd:enumeration value="11"/>
          <xsd:enumeration value="12"/>
          <xsd:enumeration value="13"/>
        </xsd:restriction>
      </xsd:simpleType>
    </xsd:element>
    <xsd:element name="Lesson" ma:index="22" nillable="true" ma:displayName="Lesson" ma:default="" ma:internalName="Lesson">
      <xsd:simpleType>
        <xsd:restriction base="dms:Text"/>
      </xsd:simpleType>
    </xsd:element>
    <xsd:element name="CustomTags" ma:index="23" nillable="true" ma:displayName="Custom Tags" ma:default="" ma:internalName="CustomTags">
      <xsd:simpleType>
        <xsd:restriction base="dms:Text"/>
      </xsd:simpleType>
    </xsd:element>
    <xsd:element name="CurriculumSubject" ma:index="24" nillable="true" ma:displayName="Curriculum Subject" ma:default="Careers" ma:internalName="CurriculumSubject">
      <xsd:simpleType>
        <xsd:restriction base="dms:Text"/>
      </xsd:simpleType>
    </xsd:element>
    <xsd:element name="SharedWithUsers" ma:index="3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4"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507cbd3-06af-4f3d-a29a-0a12d0e107af" elementFormDefault="qualified">
    <xsd:import namespace="http://schemas.microsoft.com/office/2006/documentManagement/types"/>
    <xsd:import namespace="http://schemas.microsoft.com/office/infopath/2007/PartnerControls"/>
    <xsd:element name="MediaServiceMetadata" ma:index="25" nillable="true" ma:displayName="MediaServiceMetadata" ma:hidden="true" ma:internalName="MediaServiceMetadata" ma:readOnly="true">
      <xsd:simpleType>
        <xsd:restriction base="dms:Note"/>
      </xsd:simpleType>
    </xsd:element>
    <xsd:element name="MediaServiceFastMetadata" ma:index="26" nillable="true" ma:displayName="MediaServiceFastMetadata" ma:hidden="true" ma:internalName="MediaServiceFastMetadata" ma:readOnly="true">
      <xsd:simpleType>
        <xsd:restriction base="dms:Note"/>
      </xsd:simpleType>
    </xsd:element>
    <xsd:element name="MediaServiceAutoTags" ma:index="27" nillable="true" ma:displayName="Tags" ma:internalName="MediaServiceAutoTags" ma:readOnly="true">
      <xsd:simpleType>
        <xsd:restriction base="dms:Text"/>
      </xsd:simpleType>
    </xsd:element>
    <xsd:element name="MediaServiceOCR" ma:index="28" nillable="true" ma:displayName="Extracted Text" ma:internalName="MediaServiceOCR" ma:readOnly="true">
      <xsd:simpleType>
        <xsd:restriction base="dms:Note">
          <xsd:maxLength value="255"/>
        </xsd:restriction>
      </xsd:simpleType>
    </xsd:element>
    <xsd:element name="MediaServiceGenerationTime" ma:index="29" nillable="true" ma:displayName="MediaServiceGenerationTime" ma:hidden="true" ma:internalName="MediaServiceGenerationTime" ma:readOnly="true">
      <xsd:simpleType>
        <xsd:restriction base="dms:Text"/>
      </xsd:simpleType>
    </xsd:element>
    <xsd:element name="MediaServiceEventHashCode" ma:index="30" nillable="true" ma:displayName="MediaServiceEventHashCode" ma:hidden="true" ma:internalName="MediaServiceEventHashCode" ma:readOnly="true">
      <xsd:simpleType>
        <xsd:restriction base="dms:Text"/>
      </xsd:simpleType>
    </xsd:element>
    <xsd:element name="MediaServiceDateTaken" ma:index="31" nillable="true" ma:displayName="MediaServiceDateTaken" ma:hidden="true" ma:internalName="MediaServiceDateTaken" ma:readOnly="true">
      <xsd:simpleType>
        <xsd:restriction base="dms:Text"/>
      </xsd:simpleType>
    </xsd:element>
    <xsd:element name="MediaServiceLocation" ma:index="32" nillable="true" ma:displayName="Location" ma:internalName="MediaServiceLocation" ma:readOnly="true">
      <xsd:simpleType>
        <xsd:restriction base="dms:Text"/>
      </xsd:simpleType>
    </xsd:element>
    <xsd:element name="MediaServiceAutoKeyPoints" ma:index="35" nillable="true" ma:displayName="MediaServiceAutoKeyPoints" ma:hidden="true" ma:internalName="MediaServiceAutoKeyPoints" ma:readOnly="true">
      <xsd:simpleType>
        <xsd:restriction base="dms:Note"/>
      </xsd:simpleType>
    </xsd:element>
    <xsd:element name="MediaServiceKeyPoints" ma:index="3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fc7da5a5c29945538a2ec5078f4bb857 xmlns="a48887db-ee69-473d-a4f2-9e0e2b880529">
      <Terms xmlns="http://schemas.microsoft.com/office/infopath/2007/PartnerControls"/>
    </fc7da5a5c29945538a2ec5078f4bb857>
    <Lesson xmlns="a48887db-ee69-473d-a4f2-9e0e2b880529" xsi:nil="true"/>
    <Year xmlns="a48887db-ee69-473d-a4f2-9e0e2b880529" xsi:nil="true"/>
    <CustomTags xmlns="a48887db-ee69-473d-a4f2-9e0e2b880529" xsi:nil="true"/>
    <CurriculumSubject xmlns="a48887db-ee69-473d-a4f2-9e0e2b880529">Careers</CurriculumSubject>
    <k9016ac27dac4ff2bdc93f9ab8d9360f xmlns="a48887db-ee69-473d-a4f2-9e0e2b880529">
      <Terms xmlns="http://schemas.microsoft.com/office/infopath/2007/PartnerControls"/>
    </k9016ac27dac4ff2bdc93f9ab8d9360f>
    <p040f90661154f2a88ccb24bc1ae2cc7 xmlns="a48887db-ee69-473d-a4f2-9e0e2b880529">
      <Terms xmlns="http://schemas.microsoft.com/office/infopath/2007/PartnerControls"/>
    </p040f90661154f2a88ccb24bc1ae2cc7>
    <gb550bd5d53c4a58a9c7fa288c511c8c xmlns="a48887db-ee69-473d-a4f2-9e0e2b880529">
      <Terms xmlns="http://schemas.microsoft.com/office/infopath/2007/PartnerControls"/>
    </gb550bd5d53c4a58a9c7fa288c511c8c>
    <PersonalIdentificationData xmlns="a48887db-ee69-473d-a4f2-9e0e2b880529" xsi:nil="true"/>
    <TaxCatchAll xmlns="a48887db-ee69-473d-a4f2-9e0e2b880529" xsi:nil="true"/>
    <KS xmlns="a48887db-ee69-473d-a4f2-9e0e2b880529" xsi:nil="true"/>
    <mfb4a15317b8447e9c84f3541530b92a xmlns="a48887db-ee69-473d-a4f2-9e0e2b880529">
      <Terms xmlns="http://schemas.microsoft.com/office/infopath/2007/PartnerControls"/>
    </mfb4a15317b8447e9c84f3541530b92a>
  </documentManagement>
</p:properties>
</file>

<file path=customXml/itemProps1.xml><?xml version="1.0" encoding="utf-8"?>
<ds:datastoreItem xmlns:ds="http://schemas.openxmlformats.org/officeDocument/2006/customXml" ds:itemID="{CC644B4B-FF71-46D2-A2C4-731216B61E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8887db-ee69-473d-a4f2-9e0e2b880529"/>
    <ds:schemaRef ds:uri="7507cbd3-06af-4f3d-a29a-0a12d0e107a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066554-CD00-46C3-9CB5-26FC536256A9}">
  <ds:schemaRefs>
    <ds:schemaRef ds:uri="http://schemas.microsoft.com/sharepoint/v3/contenttype/forms"/>
  </ds:schemaRefs>
</ds:datastoreItem>
</file>

<file path=customXml/itemProps3.xml><?xml version="1.0" encoding="utf-8"?>
<ds:datastoreItem xmlns:ds="http://schemas.openxmlformats.org/officeDocument/2006/customXml" ds:itemID="{F73C9F3F-C256-4648-8A0B-3A9D0790E130}">
  <ds:schemaRefs>
    <ds:schemaRef ds:uri="http://purl.org/dc/terms/"/>
    <ds:schemaRef ds:uri="http://purl.org/dc/dcmitype/"/>
    <ds:schemaRef ds:uri="http://schemas.microsoft.com/office/2006/documentManagement/types"/>
    <ds:schemaRef ds:uri="http://schemas.openxmlformats.org/package/2006/metadata/core-properties"/>
    <ds:schemaRef ds:uri="http://purl.org/dc/elements/1.1/"/>
    <ds:schemaRef ds:uri="a48887db-ee69-473d-a4f2-9e0e2b880529"/>
    <ds:schemaRef ds:uri="7507cbd3-06af-4f3d-a29a-0a12d0e107af"/>
    <ds:schemaRef ds:uri="http://schemas.microsoft.com/office/2006/metadata/propertie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13749</TotalTime>
  <Words>903</Words>
  <Application>Microsoft Office PowerPoint</Application>
  <PresentationFormat>On-screen Show (4:3)</PresentationFormat>
  <Paragraphs>51</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Courier New</vt:lpstr>
      <vt:lpstr>FS Albert</vt:lpstr>
      <vt:lpstr>Times New Roman</vt:lpstr>
      <vt:lpstr>Retrospect</vt:lpstr>
      <vt:lpstr>PowerPoint Presentation</vt:lpstr>
      <vt:lpstr>Why?</vt:lpstr>
      <vt:lpstr>What?</vt:lpstr>
      <vt:lpstr>What?</vt:lpstr>
      <vt:lpstr>www.gresham.ac.uk/schools (2020-2021 lectures)</vt:lpstr>
      <vt:lpstr>Keep a record</vt:lpstr>
      <vt:lpstr>Work Experience</vt:lpstr>
    </vt:vector>
  </TitlesOfParts>
  <Company>Royal Grammar School High Wycombe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ROYAL GRAMMAR SCHOOL HIGH WYCOMBE</dc:title>
  <dc:creator>Isabella M. Bennett</dc:creator>
  <cp:lastModifiedBy>Sadia Azad</cp:lastModifiedBy>
  <cp:revision>123</cp:revision>
  <cp:lastPrinted>2017-07-18T07:46:27Z</cp:lastPrinted>
  <dcterms:created xsi:type="dcterms:W3CDTF">2016-04-12T15:21:04Z</dcterms:created>
  <dcterms:modified xsi:type="dcterms:W3CDTF">2022-02-16T08:40:40Z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0x010100DD1ED0D143F9C54581A324F074EB1297</vt:lpwstr>
  </property>
  <property fmtid="{D5CDD505-2E9C-101B-9397-08002B2CF9AE}" pid="3" name="ExamBoard">
    <vt:lpwstr/>
  </property>
  <property fmtid="{D5CDD505-2E9C-101B-9397-08002B2CF9AE}" pid="4" name="Topic">
    <vt:lpwstr/>
  </property>
  <property fmtid="{D5CDD505-2E9C-101B-9397-08002B2CF9AE}" pid="5" name="Term">
    <vt:lpwstr/>
  </property>
  <property fmtid="{D5CDD505-2E9C-101B-9397-08002B2CF9AE}" pid="6" name="Staff Category">
    <vt:lpwstr/>
  </property>
  <property fmtid="{D5CDD505-2E9C-101B-9397-08002B2CF9AE}" pid="7" name="Week">
    <vt:lpwstr/>
  </property>
</Properties>
</file>