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29"/>
  </p:handoutMasterIdLst>
  <p:sldIdLst>
    <p:sldId id="300" r:id="rId5"/>
    <p:sldId id="306" r:id="rId6"/>
    <p:sldId id="307" r:id="rId7"/>
    <p:sldId id="271" r:id="rId8"/>
    <p:sldId id="308" r:id="rId9"/>
    <p:sldId id="310" r:id="rId10"/>
    <p:sldId id="278" r:id="rId11"/>
    <p:sldId id="286" r:id="rId12"/>
    <p:sldId id="272" r:id="rId13"/>
    <p:sldId id="294" r:id="rId14"/>
    <p:sldId id="289" r:id="rId15"/>
    <p:sldId id="291" r:id="rId16"/>
    <p:sldId id="285" r:id="rId17"/>
    <p:sldId id="293" r:id="rId18"/>
    <p:sldId id="280" r:id="rId19"/>
    <p:sldId id="282" r:id="rId20"/>
    <p:sldId id="281" r:id="rId21"/>
    <p:sldId id="284" r:id="rId22"/>
    <p:sldId id="309" r:id="rId23"/>
    <p:sldId id="305" r:id="rId24"/>
    <p:sldId id="288" r:id="rId25"/>
    <p:sldId id="279" r:id="rId26"/>
    <p:sldId id="267" r:id="rId27"/>
    <p:sldId id="303" r:id="rId28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5FF"/>
    <a:srgbClr val="E0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3481" autoAdjust="0"/>
  </p:normalViewPr>
  <p:slideViewPr>
    <p:cSldViewPr snapToGrid="0">
      <p:cViewPr varScale="1">
        <p:scale>
          <a:sx n="77" d="100"/>
          <a:sy n="77" d="100"/>
        </p:scale>
        <p:origin x="73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FCE08-C880-4528-9234-CC827DA50423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C93E96-A6F4-4335-BD0E-4117D0E398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951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588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939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454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180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627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29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17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4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794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3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39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53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46CAF-A510-492E-9DB7-DEBBE55D6CBF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E027F-1555-4673-9D03-2A647DE4C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36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5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F8E5CB-F0A1-472A-AA56-38EF60C3935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009" y="1176793"/>
            <a:ext cx="3956889" cy="4548146"/>
          </a:xfrm>
          <a:prstGeom prst="rect">
            <a:avLst/>
          </a:prstGeom>
        </p:spPr>
      </p:pic>
      <p:pic>
        <p:nvPicPr>
          <p:cNvPr id="1026" name="Picture 1" descr="cid:image001.png@01D8F064.674FF9C0">
            <a:extLst>
              <a:ext uri="{FF2B5EF4-FFF2-40B4-BE49-F238E27FC236}">
                <a16:creationId xmlns:a16="http://schemas.microsoft.com/office/drawing/2014/main" id="{5C4B18A3-E053-475D-AED6-BBED71AC6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757" y="5810087"/>
            <a:ext cx="6148008" cy="76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201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291782" cy="2479674"/>
          </a:xfrm>
        </p:spPr>
        <p:txBody>
          <a:bodyPr>
            <a:normAutofit/>
          </a:bodyPr>
          <a:lstStyle/>
          <a:p>
            <a:r>
              <a:rPr lang="en-GB" sz="6600" b="1" dirty="0"/>
              <a:t>Welcome to the RGS Mathematics Department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3602037"/>
            <a:ext cx="9384145" cy="2928072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sz="6000" b="1" dirty="0"/>
              <a:t>Year 11 Options Evening</a:t>
            </a:r>
          </a:p>
          <a:p>
            <a:r>
              <a:rPr lang="en-GB" sz="6000" b="1" dirty="0"/>
              <a:t>Tuesday 22</a:t>
            </a:r>
            <a:r>
              <a:rPr lang="en-GB" sz="6000" b="1" baseline="30000" dirty="0"/>
              <a:t>nd</a:t>
            </a:r>
            <a:r>
              <a:rPr lang="en-GB" sz="6000" b="1" dirty="0"/>
              <a:t> November 2022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133B77-1065-411D-83F4-4C9F9136022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616" y="224751"/>
            <a:ext cx="1487555" cy="1387234"/>
          </a:xfrm>
          <a:prstGeom prst="rect">
            <a:avLst/>
          </a:prstGeom>
        </p:spPr>
      </p:pic>
      <p:pic>
        <p:nvPicPr>
          <p:cNvPr id="2050" name="Picture 1" descr="cid:image001.png@01D8F064.674FF9C0">
            <a:extLst>
              <a:ext uri="{FF2B5EF4-FFF2-40B4-BE49-F238E27FC236}">
                <a16:creationId xmlns:a16="http://schemas.microsoft.com/office/drawing/2014/main" id="{8C7C845B-F24F-4461-884B-5FF4BDB3F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741" y="552040"/>
            <a:ext cx="9219795" cy="114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202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9346"/>
            <a:ext cx="10515600" cy="540328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A Level 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29675"/>
            <a:ext cx="10515600" cy="5938980"/>
          </a:xfrm>
        </p:spPr>
        <p:txBody>
          <a:bodyPr>
            <a:noAutofit/>
          </a:bodyPr>
          <a:lstStyle/>
          <a:p>
            <a:r>
              <a:rPr lang="en-GB" sz="3150" dirty="0"/>
              <a:t>Pearson Edexcel board</a:t>
            </a:r>
          </a:p>
          <a:p>
            <a:r>
              <a:rPr lang="en-GB" sz="3150" dirty="0"/>
              <a:t>Pearson Edexcel Level 3 Advanced GCE in Mathematics (9MA0)</a:t>
            </a:r>
          </a:p>
          <a:p>
            <a:r>
              <a:rPr lang="en-GB" sz="3150" dirty="0"/>
              <a:t>Year 12: Content taught is all AS Pure, some A2 Pure and AS Mechanics (Applied Mathematics).</a:t>
            </a:r>
          </a:p>
          <a:p>
            <a:r>
              <a:rPr lang="en-GB" sz="3150" dirty="0"/>
              <a:t>Year 13: Content taught is A2 Pure Mathematics and Applied Mathematics (AS &amp; A2 Statistics and A2 Mechanics).</a:t>
            </a:r>
          </a:p>
          <a:p>
            <a:r>
              <a:rPr lang="en-GB" sz="3150" dirty="0"/>
              <a:t>Summer work between Year 11 and Year 12 – </a:t>
            </a:r>
            <a:r>
              <a:rPr lang="en-GB" sz="3150" b="1" dirty="0"/>
              <a:t>‘Pre-Sixth form study pack’</a:t>
            </a:r>
            <a:r>
              <a:rPr lang="en-GB" sz="3150" dirty="0"/>
              <a:t> is required of the students. Students are tested on this material at the start of Year 12 (Y12 Algebra test)</a:t>
            </a:r>
          </a:p>
          <a:p>
            <a:r>
              <a:rPr lang="en-GB" sz="3150" dirty="0"/>
              <a:t>Strong algebraic skills required to succeed at Maths A-level</a:t>
            </a:r>
          </a:p>
          <a:p>
            <a:r>
              <a:rPr lang="en-GB" sz="3150" b="1" i="1" dirty="0"/>
              <a:t>Entry requirement is a Grade 8 at GCSE.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B14C22-3CE7-4C9D-8BC8-A3A8AAD323A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520" y="440267"/>
            <a:ext cx="1455943" cy="134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888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0295"/>
            <a:ext cx="10515600" cy="714105"/>
          </a:xfrm>
        </p:spPr>
        <p:txBody>
          <a:bodyPr>
            <a:normAutofit/>
          </a:bodyPr>
          <a:lstStyle/>
          <a:p>
            <a:r>
              <a:rPr lang="en-GB" b="1" u="sng" dirty="0"/>
              <a:t>A Level 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679" y="914400"/>
            <a:ext cx="10823121" cy="5641521"/>
          </a:xfrm>
        </p:spPr>
        <p:txBody>
          <a:bodyPr>
            <a:normAutofit/>
          </a:bodyPr>
          <a:lstStyle/>
          <a:p>
            <a:r>
              <a:rPr lang="en-GB" sz="3200" dirty="0"/>
              <a:t>All external exam assessments are in the Summer term of Year 13. External examinations in May/June 2025 for 2023 cohort.</a:t>
            </a:r>
          </a:p>
          <a:p>
            <a:r>
              <a:rPr lang="en-GB" sz="3200" dirty="0"/>
              <a:t>No AS Mathematics option.</a:t>
            </a:r>
          </a:p>
          <a:p>
            <a:r>
              <a:rPr lang="en-GB" sz="3200" dirty="0"/>
              <a:t>A-level Mathematics is 100% exam, no coursework. </a:t>
            </a:r>
          </a:p>
          <a:p>
            <a:r>
              <a:rPr lang="en-GB" sz="3200" dirty="0"/>
              <a:t>All exams are equally weighted (3 exams worth 100 marks each)</a:t>
            </a:r>
          </a:p>
          <a:p>
            <a:r>
              <a:rPr lang="en-GB" sz="3200" dirty="0"/>
              <a:t>Your UCAS prediction will usually be your grade from Year 12 End of Year UCAS exams, also taking into account termly assessments and January mock performances.</a:t>
            </a:r>
          </a:p>
          <a:p>
            <a:r>
              <a:rPr lang="en-GB" sz="3200" dirty="0"/>
              <a:t>Larger emphasis on Mathematical Proof &amp; Reasoning, Problem-Solving and Mathematical modelling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1F72E5-0F60-421F-AF16-095B94728F1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3379" y="200294"/>
            <a:ext cx="1242813" cy="108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58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7F8A4-EA8F-4530-894A-88414838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2436"/>
            <a:ext cx="10515600" cy="785092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Keys to Success in Maths A-level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65B62-35B7-4918-A8ED-E672ADD22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871" y="997528"/>
            <a:ext cx="11598964" cy="5648036"/>
          </a:xfrm>
        </p:spPr>
        <p:txBody>
          <a:bodyPr>
            <a:normAutofit fontScale="85000" lnSpcReduction="20000"/>
          </a:bodyPr>
          <a:lstStyle/>
          <a:p>
            <a:r>
              <a:rPr lang="en-GB" sz="4800" dirty="0"/>
              <a:t>Strong Maths dept: 12 Extremely dedicated &amp; hard-working Maths teachers</a:t>
            </a:r>
          </a:p>
          <a:p>
            <a:r>
              <a:rPr lang="en-GB" sz="4800" dirty="0"/>
              <a:t>8 enthusiastic &amp; committed Maths Subject Ambassadors</a:t>
            </a:r>
          </a:p>
          <a:p>
            <a:r>
              <a:rPr lang="en-GB" sz="4800" dirty="0"/>
              <a:t>Students take ownership of their learning; big difference between Maths GCSE and Maths A-level is that the homework set is the ‘</a:t>
            </a:r>
            <a:r>
              <a:rPr lang="en-GB" sz="4800" b="1" i="1" dirty="0"/>
              <a:t>bare minimum</a:t>
            </a:r>
            <a:r>
              <a:rPr lang="en-GB" sz="4800" dirty="0"/>
              <a:t>’ level of independent work required to succeed. </a:t>
            </a:r>
          </a:p>
          <a:p>
            <a:r>
              <a:rPr lang="en-GB" sz="4800" dirty="0"/>
              <a:t>Do not pick Maths ‘because you need it’ or your parents tell you to do it; do it because it excites you and you are passionate about Maths</a:t>
            </a:r>
          </a:p>
          <a:p>
            <a:pPr marL="0" indent="0">
              <a:buNone/>
            </a:pPr>
            <a:endParaRPr lang="en-GB" sz="4800" dirty="0"/>
          </a:p>
          <a:p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074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7F8A4-EA8F-4530-894A-88414838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2436"/>
            <a:ext cx="10515600" cy="785092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Keys to Success in Maths A-level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65B62-35B7-4918-A8ED-E672ADD22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871" y="997528"/>
            <a:ext cx="11598964" cy="5648036"/>
          </a:xfrm>
        </p:spPr>
        <p:txBody>
          <a:bodyPr>
            <a:normAutofit fontScale="92500" lnSpcReduction="10000"/>
          </a:bodyPr>
          <a:lstStyle/>
          <a:p>
            <a:r>
              <a:rPr lang="en-GB" sz="4000" dirty="0"/>
              <a:t>Level of independent work required to succeed at Maths A-level is much higher. Expectation that students </a:t>
            </a:r>
            <a:r>
              <a:rPr lang="en-GB" sz="4000" i="1" dirty="0"/>
              <a:t>MUST</a:t>
            </a:r>
            <a:r>
              <a:rPr lang="en-GB" sz="4000" dirty="0"/>
              <a:t> put lots of time &amp; effort into their ‘own learning’</a:t>
            </a:r>
          </a:p>
          <a:p>
            <a:r>
              <a:rPr lang="en-GB" sz="4000" dirty="0"/>
              <a:t>Maths A-level </a:t>
            </a:r>
            <a:r>
              <a:rPr lang="en-GB" sz="4000" b="1" i="1" dirty="0"/>
              <a:t>new</a:t>
            </a:r>
            <a:r>
              <a:rPr lang="en-GB" sz="4000" dirty="0"/>
              <a:t> specification is focused on Mathematical Proof &amp; Reasoning; </a:t>
            </a:r>
            <a:r>
              <a:rPr lang="en-GB" sz="4000" b="1" i="1" dirty="0"/>
              <a:t>strong algebraic </a:t>
            </a:r>
            <a:r>
              <a:rPr lang="en-GB" sz="4000" dirty="0"/>
              <a:t>skills required to succeed at Maths A-level</a:t>
            </a:r>
          </a:p>
          <a:p>
            <a:r>
              <a:rPr lang="en-GB" sz="4000" dirty="0"/>
              <a:t>Greater focus on Problem-Solving skills, and applying Mathematical concepts to models</a:t>
            </a:r>
          </a:p>
          <a:p>
            <a:r>
              <a:rPr lang="en-GB" sz="4000" dirty="0"/>
              <a:t>Much greater level of detail required in written solutions</a:t>
            </a:r>
          </a:p>
          <a:p>
            <a:r>
              <a:rPr lang="en-GB" sz="4000" dirty="0"/>
              <a:t>Do not pick Maths </a:t>
            </a:r>
            <a:r>
              <a:rPr lang="en-GB" sz="4000"/>
              <a:t>or Further Maths </a:t>
            </a:r>
            <a:r>
              <a:rPr lang="en-GB" sz="4000" dirty="0"/>
              <a:t>if you are ‘struggling’ for a 4</a:t>
            </a:r>
            <a:r>
              <a:rPr lang="en-GB" sz="4000" baseline="30000" dirty="0"/>
              <a:t>th</a:t>
            </a:r>
            <a:r>
              <a:rPr lang="en-GB" sz="4000" dirty="0"/>
              <a:t> choice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3465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6255"/>
            <a:ext cx="10515600" cy="905164"/>
          </a:xfrm>
        </p:spPr>
        <p:txBody>
          <a:bodyPr/>
          <a:lstStyle/>
          <a:p>
            <a:r>
              <a:rPr lang="en-GB" b="1" u="sng" dirty="0"/>
              <a:t>A Level 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578474"/>
          </a:xfrm>
        </p:spPr>
        <p:txBody>
          <a:bodyPr>
            <a:normAutofit fontScale="55000" lnSpcReduction="20000"/>
          </a:bodyPr>
          <a:lstStyle/>
          <a:p>
            <a:r>
              <a:rPr lang="en-GB" sz="7500" dirty="0"/>
              <a:t>3 external exams at end of Year 13.</a:t>
            </a:r>
          </a:p>
          <a:p>
            <a:r>
              <a:rPr lang="en-GB" sz="7500" dirty="0"/>
              <a:t>No re-sits</a:t>
            </a:r>
          </a:p>
          <a:p>
            <a:r>
              <a:rPr lang="en-GB" sz="7500" dirty="0"/>
              <a:t>All exams are equally weighted.</a:t>
            </a:r>
          </a:p>
          <a:p>
            <a:r>
              <a:rPr lang="en-GB" sz="7500" dirty="0"/>
              <a:t>All exams are calculator.</a:t>
            </a:r>
          </a:p>
          <a:p>
            <a:r>
              <a:rPr lang="en-GB" sz="7500" dirty="0"/>
              <a:t>AS Further Mathematics may be available in Year 13 for students who want to study Maths at a Higher level and beyond their RGS years (criteria is an A* UCAS Prediction)</a:t>
            </a:r>
          </a:p>
          <a:p>
            <a:r>
              <a:rPr lang="en-GB" sz="7500" dirty="0"/>
              <a:t>Lessons taught by two teachers (6 periods in Year 12) and two teachers in Year 13  (7 periods).</a:t>
            </a:r>
          </a:p>
          <a:p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10231A-0C35-4692-859A-573967255D6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256" y="365126"/>
            <a:ext cx="1455943" cy="134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4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A61AA-8A31-47DC-BCF2-1AEF4E4C0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4070"/>
            <a:ext cx="10515600" cy="3246782"/>
          </a:xfrm>
        </p:spPr>
        <p:txBody>
          <a:bodyPr>
            <a:normAutofit fontScale="90000"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Tradition of excellent results in both Maths and Further Maths A-level. 85.6% A*-B in Maths, 100.0% A*-B in Further Maths in 2022. 88.7% overall (84.3% overall in 2019)</a:t>
            </a:r>
            <a:br>
              <a:rPr lang="en-GB" sz="3200" dirty="0"/>
            </a:br>
            <a:br>
              <a:rPr lang="en-GB" sz="3200" dirty="0"/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59F4D-CEBF-4CCC-AE1A-FE181B0E3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91055"/>
            <a:ext cx="10515600" cy="3758832"/>
          </a:xfrm>
        </p:spPr>
        <p:txBody>
          <a:bodyPr>
            <a:noAutofit/>
          </a:bodyPr>
          <a:lstStyle/>
          <a:p>
            <a:r>
              <a:rPr lang="en-GB" sz="4000" dirty="0"/>
              <a:t>Tradition of a large cohort taking Mathematics </a:t>
            </a:r>
          </a:p>
          <a:p>
            <a:pPr marL="0" indent="0">
              <a:buNone/>
            </a:pPr>
            <a:r>
              <a:rPr lang="en-GB" sz="4000" dirty="0"/>
              <a:t>A-level (currently 150 students in Year 12 and 125 in Year 13; 132 students in 2022 and 136 in 2021)</a:t>
            </a:r>
          </a:p>
          <a:p>
            <a:r>
              <a:rPr lang="en-GB" sz="4000" dirty="0"/>
              <a:t>Support and guidance:</a:t>
            </a:r>
          </a:p>
          <a:p>
            <a:pPr indent="0">
              <a:buNone/>
            </a:pPr>
            <a:r>
              <a:rPr lang="en-GB" sz="4000" dirty="0"/>
              <a:t>Maths mentoring, support sessions, and revision sessions.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66947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5351"/>
          </a:xfrm>
        </p:spPr>
        <p:txBody>
          <a:bodyPr/>
          <a:lstStyle/>
          <a:p>
            <a:r>
              <a:rPr lang="en-GB" b="1" u="sng" dirty="0"/>
              <a:t>A-level Further 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843" y="1113184"/>
            <a:ext cx="11797748" cy="5605668"/>
          </a:xfrm>
        </p:spPr>
        <p:txBody>
          <a:bodyPr>
            <a:normAutofit fontScale="92500"/>
          </a:bodyPr>
          <a:lstStyle/>
          <a:p>
            <a:r>
              <a:rPr lang="en-GB" sz="3500" dirty="0"/>
              <a:t>Pearson Edexcel board</a:t>
            </a:r>
          </a:p>
          <a:p>
            <a:r>
              <a:rPr lang="en-GB" sz="3500" dirty="0"/>
              <a:t>Pearson Edexcel Level 3 Advanced GCE in Mathematics (9FMA0)</a:t>
            </a:r>
          </a:p>
          <a:p>
            <a:r>
              <a:rPr lang="en-GB" sz="3500" dirty="0"/>
              <a:t>Year 12: A-level Mathematics specification is taught by 4 teachers (except A2 Statistics) &amp; AS Core Pure 1.</a:t>
            </a:r>
          </a:p>
          <a:p>
            <a:r>
              <a:rPr lang="en-GB" sz="3500" dirty="0"/>
              <a:t>Year 13: A-level Further Mathematics specification is taught by 3 teachers (Core Pure 2, Further Pure 1 and Further Mechanics).</a:t>
            </a:r>
          </a:p>
          <a:p>
            <a:r>
              <a:rPr lang="en-GB" sz="3600" dirty="0"/>
              <a:t>Summer work between Year 11 and Year 12 – ‘Pre-Sixth form study pack’ is required of the students.</a:t>
            </a:r>
          </a:p>
          <a:p>
            <a:r>
              <a:rPr lang="en-GB" sz="3500" dirty="0"/>
              <a:t>Entry requirement is a Grade 9 at GCSE or high Grade 8 together with minimum grade C in FSMQ Add Maths, or minimum grade 7 grade in AQA Level 2 Further Maths.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DA0327-943D-45BC-8721-A799A019B64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256" y="365126"/>
            <a:ext cx="1455943" cy="134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099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u="sng" dirty="0"/>
              <a:t>The difference between Maths </a:t>
            </a:r>
            <a:br>
              <a:rPr lang="en-GB" sz="4000" b="1" u="sng" dirty="0"/>
            </a:br>
            <a:r>
              <a:rPr lang="en-GB" sz="4000" b="1" u="sng" dirty="0"/>
              <a:t>&amp; Further 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7009"/>
            <a:ext cx="10515600" cy="5004239"/>
          </a:xfrm>
        </p:spPr>
        <p:txBody>
          <a:bodyPr>
            <a:normAutofit fontScale="92500" lnSpcReduction="10000"/>
          </a:bodyPr>
          <a:lstStyle/>
          <a:p>
            <a:r>
              <a:rPr lang="en-GB" sz="3200" b="1" dirty="0"/>
              <a:t>Number of exams taken:</a:t>
            </a:r>
          </a:p>
          <a:p>
            <a:pPr lvl="1"/>
            <a:r>
              <a:rPr lang="en-GB" sz="2800" dirty="0"/>
              <a:t>Maths –3 exams at end of Year 13, each 2 hours studied over 2 years.</a:t>
            </a:r>
          </a:p>
          <a:p>
            <a:pPr lvl="1"/>
            <a:r>
              <a:rPr lang="en-GB" sz="2800" dirty="0"/>
              <a:t>Further Maths – 4 exams at end of Year 13, each 1 hours 30 minutes, studied in Year 13.</a:t>
            </a:r>
          </a:p>
          <a:p>
            <a:r>
              <a:rPr lang="en-GB" sz="3200" b="1" dirty="0"/>
              <a:t>Number of lessons per week:</a:t>
            </a:r>
          </a:p>
          <a:p>
            <a:pPr lvl="1"/>
            <a:r>
              <a:rPr lang="en-GB" sz="2800" dirty="0"/>
              <a:t>Maths  - 6 periods in Year 12 and 7 periods in Year 13, shared between two teachers.</a:t>
            </a:r>
          </a:p>
          <a:p>
            <a:pPr lvl="1"/>
            <a:r>
              <a:rPr lang="en-GB" sz="2800" dirty="0"/>
              <a:t>Further Maths – 12 periods in Year 12 shared between four teachers, and 14 periods in Year 13 shared between three teachers.</a:t>
            </a:r>
          </a:p>
          <a:p>
            <a:r>
              <a:rPr lang="en-GB" sz="3200" b="1" dirty="0"/>
              <a:t>UCAS:</a:t>
            </a:r>
          </a:p>
          <a:p>
            <a:pPr lvl="1"/>
            <a:r>
              <a:rPr lang="en-GB" sz="2800" dirty="0"/>
              <a:t>Maths is counted as a single A-level.</a:t>
            </a:r>
          </a:p>
          <a:p>
            <a:pPr lvl="1"/>
            <a:r>
              <a:rPr lang="en-GB" sz="2800" dirty="0"/>
              <a:t>Further Maths is counted as 2 A-levels if all 7 exams taken. No Further Maths (Additional) is available.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365A29-6CE2-4B77-8CBA-6BC487C61B2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520" y="417517"/>
            <a:ext cx="1455943" cy="134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05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42DEB-9107-4AFA-914A-8AC014198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1553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Resources available:</a:t>
            </a:r>
            <a:endParaRPr lang="en-US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12F152-312E-4FF3-A49D-6EA0FFD2B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0662"/>
            <a:ext cx="10515600" cy="5706465"/>
          </a:xfrm>
        </p:spPr>
        <p:txBody>
          <a:bodyPr>
            <a:normAutofit fontScale="77500" lnSpcReduction="20000"/>
          </a:bodyPr>
          <a:lstStyle/>
          <a:p>
            <a:r>
              <a:rPr lang="en-GB" sz="4100" dirty="0"/>
              <a:t>Pearson </a:t>
            </a:r>
            <a:r>
              <a:rPr lang="en-GB" sz="4100" dirty="0" err="1"/>
              <a:t>Activelearn</a:t>
            </a:r>
            <a:r>
              <a:rPr lang="en-GB" sz="4100" dirty="0"/>
              <a:t> Digital textbook</a:t>
            </a:r>
          </a:p>
          <a:p>
            <a:r>
              <a:rPr lang="en-GB" sz="4100" dirty="0"/>
              <a:t>Edexcel Practice and Past Papers</a:t>
            </a:r>
          </a:p>
          <a:p>
            <a:r>
              <a:rPr lang="en-GB" sz="4100" dirty="0"/>
              <a:t>Integral Maths (free individual login for every Year 12 &amp; 13 Maths student)</a:t>
            </a:r>
          </a:p>
          <a:p>
            <a:r>
              <a:rPr lang="en-GB" sz="4100" dirty="0" err="1"/>
              <a:t>MyMaths</a:t>
            </a:r>
            <a:r>
              <a:rPr lang="en-GB" sz="4100" dirty="0"/>
              <a:t>, </a:t>
            </a:r>
            <a:r>
              <a:rPr lang="en-GB" sz="4100" dirty="0" err="1"/>
              <a:t>Mathsbox</a:t>
            </a:r>
            <a:endParaRPr lang="en-GB" sz="4100" dirty="0"/>
          </a:p>
          <a:p>
            <a:r>
              <a:rPr lang="en-GB" sz="4100" dirty="0"/>
              <a:t>Underground Mathematics</a:t>
            </a:r>
          </a:p>
          <a:p>
            <a:r>
              <a:rPr lang="en-GB" sz="4100" dirty="0"/>
              <a:t>Dr Frost Maths, COMPOS</a:t>
            </a:r>
          </a:p>
          <a:p>
            <a:endParaRPr lang="en-GB" sz="3100" dirty="0"/>
          </a:p>
          <a:p>
            <a:pPr marL="0" indent="0">
              <a:buNone/>
            </a:pPr>
            <a:r>
              <a:rPr lang="en-GB" sz="5200" b="1" dirty="0"/>
              <a:t>What is new?</a:t>
            </a:r>
            <a:endParaRPr lang="en-GB" sz="6200" b="1" dirty="0"/>
          </a:p>
          <a:p>
            <a:r>
              <a:rPr lang="en-GB" sz="4100" dirty="0"/>
              <a:t>New emphasis on technology: Casio fx-CG50 Graphic calculator recommended (available to purchase through the school at discounted price)</a:t>
            </a:r>
          </a:p>
          <a:p>
            <a:r>
              <a:rPr lang="en-GB" sz="4100" dirty="0"/>
              <a:t>New emphasis on ‘Large data set’ in Statistics</a:t>
            </a:r>
          </a:p>
          <a:p>
            <a:endParaRPr lang="en-GB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B4734A-DFB9-4DA8-9655-FCD9D58F8CF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206" y="365126"/>
            <a:ext cx="1455943" cy="134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10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FB194-DE06-4D9F-B92D-7D76A8A8A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309"/>
            <a:ext cx="10515600" cy="692727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+mn-lt"/>
              </a:rPr>
              <a:t>Maths Activities: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C54B9-295D-4284-8782-96BD73A8F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2036"/>
            <a:ext cx="10515600" cy="5818909"/>
          </a:xfrm>
        </p:spPr>
        <p:txBody>
          <a:bodyPr>
            <a:normAutofit fontScale="77500" lnSpcReduction="20000"/>
          </a:bodyPr>
          <a:lstStyle/>
          <a:p>
            <a:r>
              <a:rPr lang="en-GB" sz="4200" dirty="0"/>
              <a:t>M</a:t>
            </a:r>
            <a:r>
              <a:rPr lang="en-US" sz="4200" dirty="0" err="1"/>
              <a:t>aths</a:t>
            </a:r>
            <a:r>
              <a:rPr lang="en-US" sz="4200" dirty="0"/>
              <a:t> mentoring (great for UCAS reference)</a:t>
            </a:r>
          </a:p>
          <a:p>
            <a:r>
              <a:rPr lang="en-GB" sz="4200" dirty="0"/>
              <a:t>Maths Challenge Club</a:t>
            </a:r>
            <a:endParaRPr lang="en-US" sz="4200" dirty="0"/>
          </a:p>
          <a:p>
            <a:r>
              <a:rPr lang="en-GB" sz="4200" dirty="0"/>
              <a:t>M</a:t>
            </a:r>
            <a:r>
              <a:rPr lang="en-US" sz="4200" dirty="0" err="1"/>
              <a:t>aths</a:t>
            </a:r>
            <a:r>
              <a:rPr lang="en-US" sz="4200" dirty="0"/>
              <a:t> Battles (organized by www.wesolveproblems.org)</a:t>
            </a:r>
          </a:p>
          <a:p>
            <a:r>
              <a:rPr lang="en-GB" sz="4200" dirty="0"/>
              <a:t>S</a:t>
            </a:r>
            <a:r>
              <a:rPr lang="en-US" sz="4200" dirty="0" err="1"/>
              <a:t>enior</a:t>
            </a:r>
            <a:r>
              <a:rPr lang="en-US" sz="4200" dirty="0"/>
              <a:t> Maths Challenge</a:t>
            </a:r>
          </a:p>
          <a:p>
            <a:r>
              <a:rPr lang="en-GB" sz="4200" dirty="0"/>
              <a:t>U</a:t>
            </a:r>
            <a:r>
              <a:rPr lang="en-US" sz="4200" dirty="0"/>
              <a:t>KMT Senior Maths Challenge Team Competition</a:t>
            </a:r>
          </a:p>
          <a:p>
            <a:r>
              <a:rPr lang="en-GB" sz="4200" dirty="0"/>
              <a:t>H</a:t>
            </a:r>
            <a:r>
              <a:rPr lang="en-US" sz="4200" dirty="0" err="1"/>
              <a:t>ans</a:t>
            </a:r>
            <a:r>
              <a:rPr lang="en-US" sz="4200" dirty="0"/>
              <a:t> </a:t>
            </a:r>
            <a:r>
              <a:rPr lang="en-US" sz="4200" dirty="0" err="1"/>
              <a:t>Wodya</a:t>
            </a:r>
            <a:r>
              <a:rPr lang="en-US" sz="4200" dirty="0"/>
              <a:t> team competition</a:t>
            </a:r>
          </a:p>
          <a:p>
            <a:r>
              <a:rPr lang="en-GB" sz="4200" dirty="0"/>
              <a:t>House competition</a:t>
            </a:r>
          </a:p>
          <a:p>
            <a:r>
              <a:rPr lang="en-US" sz="4200" dirty="0" err="1"/>
              <a:t>Ritangle</a:t>
            </a:r>
            <a:r>
              <a:rPr lang="en-US" sz="4200" dirty="0"/>
              <a:t> Team Competition</a:t>
            </a:r>
          </a:p>
          <a:p>
            <a:endParaRPr lang="en-GB" sz="2100" dirty="0"/>
          </a:p>
          <a:p>
            <a:pPr marL="0" indent="0">
              <a:buNone/>
            </a:pPr>
            <a:r>
              <a:rPr lang="en-GB" sz="4700" b="1" dirty="0"/>
              <a:t>University support:</a:t>
            </a:r>
          </a:p>
          <a:p>
            <a:r>
              <a:rPr lang="en-GB" sz="3800" dirty="0"/>
              <a:t>Help and guidance with Maths-based UCAS Personal Statement</a:t>
            </a:r>
            <a:endParaRPr lang="en-US" sz="3800" dirty="0"/>
          </a:p>
          <a:p>
            <a:r>
              <a:rPr lang="en-GB" sz="3800" dirty="0"/>
              <a:t>Mock University Interviews</a:t>
            </a:r>
            <a:endParaRPr lang="en-US" sz="3800" dirty="0"/>
          </a:p>
          <a:p>
            <a:pPr marL="0" indent="0">
              <a:buNone/>
            </a:pPr>
            <a:endParaRPr lang="en-GB" sz="4000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1D5C2A-453D-4740-BB2C-34F5AD84150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275" y="365126"/>
            <a:ext cx="1455943" cy="134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44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0B419-FDC1-4649-9D6A-F06BE418B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0184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2022 Results – Mathematics </a:t>
            </a:r>
            <a:endParaRPr lang="en-US" sz="4800" b="1" u="sng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3DF7FBC-28E6-46C9-B9E4-466D323B51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59161"/>
              </p:ext>
            </p:extLst>
          </p:nvPr>
        </p:nvGraphicFramePr>
        <p:xfrm>
          <a:off x="304799" y="1145310"/>
          <a:ext cx="11649365" cy="5468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9656">
                  <a:extLst>
                    <a:ext uri="{9D8B030D-6E8A-4147-A177-3AD203B41FA5}">
                      <a16:colId xmlns:a16="http://schemas.microsoft.com/office/drawing/2014/main" val="3804620978"/>
                    </a:ext>
                  </a:extLst>
                </a:gridCol>
                <a:gridCol w="1248532">
                  <a:extLst>
                    <a:ext uri="{9D8B030D-6E8A-4147-A177-3AD203B41FA5}">
                      <a16:colId xmlns:a16="http://schemas.microsoft.com/office/drawing/2014/main" val="3277967907"/>
                    </a:ext>
                  </a:extLst>
                </a:gridCol>
                <a:gridCol w="1105021">
                  <a:extLst>
                    <a:ext uri="{9D8B030D-6E8A-4147-A177-3AD203B41FA5}">
                      <a16:colId xmlns:a16="http://schemas.microsoft.com/office/drawing/2014/main" val="3116443685"/>
                    </a:ext>
                  </a:extLst>
                </a:gridCol>
                <a:gridCol w="1176776">
                  <a:extLst>
                    <a:ext uri="{9D8B030D-6E8A-4147-A177-3AD203B41FA5}">
                      <a16:colId xmlns:a16="http://schemas.microsoft.com/office/drawing/2014/main" val="3381032602"/>
                    </a:ext>
                  </a:extLst>
                </a:gridCol>
                <a:gridCol w="1162425">
                  <a:extLst>
                    <a:ext uri="{9D8B030D-6E8A-4147-A177-3AD203B41FA5}">
                      <a16:colId xmlns:a16="http://schemas.microsoft.com/office/drawing/2014/main" val="4166897758"/>
                    </a:ext>
                  </a:extLst>
                </a:gridCol>
                <a:gridCol w="1176777">
                  <a:extLst>
                    <a:ext uri="{9D8B030D-6E8A-4147-A177-3AD203B41FA5}">
                      <a16:colId xmlns:a16="http://schemas.microsoft.com/office/drawing/2014/main" val="2105064534"/>
                    </a:ext>
                  </a:extLst>
                </a:gridCol>
                <a:gridCol w="1133723">
                  <a:extLst>
                    <a:ext uri="{9D8B030D-6E8A-4147-A177-3AD203B41FA5}">
                      <a16:colId xmlns:a16="http://schemas.microsoft.com/office/drawing/2014/main" val="3489446221"/>
                    </a:ext>
                  </a:extLst>
                </a:gridCol>
                <a:gridCol w="932811">
                  <a:extLst>
                    <a:ext uri="{9D8B030D-6E8A-4147-A177-3AD203B41FA5}">
                      <a16:colId xmlns:a16="http://schemas.microsoft.com/office/drawing/2014/main" val="2395715671"/>
                    </a:ext>
                  </a:extLst>
                </a:gridCol>
                <a:gridCol w="1273644">
                  <a:extLst>
                    <a:ext uri="{9D8B030D-6E8A-4147-A177-3AD203B41FA5}">
                      <a16:colId xmlns:a16="http://schemas.microsoft.com/office/drawing/2014/main" val="3028145592"/>
                    </a:ext>
                  </a:extLst>
                </a:gridCol>
              </a:tblGrid>
              <a:tr h="7015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0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2022</a:t>
                      </a:r>
                      <a:endParaRPr lang="en-US" sz="20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A*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A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B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C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D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E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U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Total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1873465631"/>
                  </a:ext>
                </a:extLst>
              </a:tr>
              <a:tr h="120537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Maths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/>
                          <a:cs typeface="Arial Unicode MS" panose="020B0604020202020204"/>
                        </a:rPr>
                        <a:t>65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 33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15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 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12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/>
                          <a:cs typeface="Arial Unicode MS" panose="020B0604020202020204"/>
                        </a:rPr>
                        <a:t>4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/>
                          <a:cs typeface="Arial Unicode MS" panose="020B0604020202020204"/>
                        </a:rPr>
                        <a:t>3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/>
                          <a:cs typeface="Arial Unicode MS" panose="020B0604020202020204"/>
                        </a:rPr>
                        <a:t>0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132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2266697730"/>
                  </a:ext>
                </a:extLst>
              </a:tr>
              <a:tr h="76589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RGS%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49.2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25.0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11.4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9.1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 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1008758840"/>
                  </a:ext>
                </a:extLst>
              </a:tr>
              <a:tr h="119400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RGS cumulative %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49.2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74.2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85.6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94.7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97.7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3379529752"/>
                  </a:ext>
                </a:extLst>
              </a:tr>
              <a:tr h="15919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Edexcel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 national data cumulative %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22.2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46.6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62.5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77.6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90.1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97.8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Comic Sans MS" panose="030F0702030302020204" pitchFamily="66" charset="0"/>
                          <a:cs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 panose="020B0604020202020204"/>
                        <a:cs typeface="Arial Unicode MS" panose="020B0604020202020204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229292005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64F3CB0-902A-4173-85BF-01EA746AB9F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8884" y="180475"/>
            <a:ext cx="1055279" cy="96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36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047C1-23DE-4A1A-B883-9901A1CF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272" y="124601"/>
            <a:ext cx="10515600" cy="992999"/>
          </a:xfrm>
        </p:spPr>
        <p:txBody>
          <a:bodyPr/>
          <a:lstStyle/>
          <a:p>
            <a:r>
              <a:rPr lang="en-GB" b="1" u="sng" dirty="0"/>
              <a:t>2022 Results – Further Mathematics</a:t>
            </a:r>
            <a:endParaRPr lang="en-US" b="1" u="sng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62018CA-1EAA-415B-9AC7-38AA466621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7298610"/>
              </p:ext>
            </p:extLst>
          </p:nvPr>
        </p:nvGraphicFramePr>
        <p:xfrm>
          <a:off x="249384" y="1117601"/>
          <a:ext cx="11693232" cy="5660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6471">
                  <a:extLst>
                    <a:ext uri="{9D8B030D-6E8A-4147-A177-3AD203B41FA5}">
                      <a16:colId xmlns:a16="http://schemas.microsoft.com/office/drawing/2014/main" val="3980565650"/>
                    </a:ext>
                  </a:extLst>
                </a:gridCol>
                <a:gridCol w="1026529">
                  <a:extLst>
                    <a:ext uri="{9D8B030D-6E8A-4147-A177-3AD203B41FA5}">
                      <a16:colId xmlns:a16="http://schemas.microsoft.com/office/drawing/2014/main" val="3482384075"/>
                    </a:ext>
                  </a:extLst>
                </a:gridCol>
                <a:gridCol w="1046276">
                  <a:extLst>
                    <a:ext uri="{9D8B030D-6E8A-4147-A177-3AD203B41FA5}">
                      <a16:colId xmlns:a16="http://schemas.microsoft.com/office/drawing/2014/main" val="1933579024"/>
                    </a:ext>
                  </a:extLst>
                </a:gridCol>
                <a:gridCol w="1061012">
                  <a:extLst>
                    <a:ext uri="{9D8B030D-6E8A-4147-A177-3AD203B41FA5}">
                      <a16:colId xmlns:a16="http://schemas.microsoft.com/office/drawing/2014/main" val="3390432460"/>
                    </a:ext>
                  </a:extLst>
                </a:gridCol>
                <a:gridCol w="1046276">
                  <a:extLst>
                    <a:ext uri="{9D8B030D-6E8A-4147-A177-3AD203B41FA5}">
                      <a16:colId xmlns:a16="http://schemas.microsoft.com/office/drawing/2014/main" val="3347183068"/>
                    </a:ext>
                  </a:extLst>
                </a:gridCol>
                <a:gridCol w="987329">
                  <a:extLst>
                    <a:ext uri="{9D8B030D-6E8A-4147-A177-3AD203B41FA5}">
                      <a16:colId xmlns:a16="http://schemas.microsoft.com/office/drawing/2014/main" val="4263698321"/>
                    </a:ext>
                  </a:extLst>
                </a:gridCol>
                <a:gridCol w="1134693">
                  <a:extLst>
                    <a:ext uri="{9D8B030D-6E8A-4147-A177-3AD203B41FA5}">
                      <a16:colId xmlns:a16="http://schemas.microsoft.com/office/drawing/2014/main" val="1557968085"/>
                    </a:ext>
                  </a:extLst>
                </a:gridCol>
                <a:gridCol w="1025398">
                  <a:extLst>
                    <a:ext uri="{9D8B030D-6E8A-4147-A177-3AD203B41FA5}">
                      <a16:colId xmlns:a16="http://schemas.microsoft.com/office/drawing/2014/main" val="1128516053"/>
                    </a:ext>
                  </a:extLst>
                </a:gridCol>
                <a:gridCol w="1299248">
                  <a:extLst>
                    <a:ext uri="{9D8B030D-6E8A-4147-A177-3AD203B41FA5}">
                      <a16:colId xmlns:a16="http://schemas.microsoft.com/office/drawing/2014/main" val="3520190090"/>
                    </a:ext>
                  </a:extLst>
                </a:gridCol>
              </a:tblGrid>
              <a:tr h="6502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2022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A*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A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B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C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D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E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U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Total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4163457159"/>
                  </a:ext>
                </a:extLst>
              </a:tr>
              <a:tr h="10769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Further </a:t>
                      </a:r>
                      <a:r>
                        <a:rPr lang="en-US" sz="3200" b="1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Maths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A-level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36 </a:t>
                      </a:r>
                      <a:endParaRPr lang="en-US" sz="2400" b="1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7673083"/>
                  </a:ext>
                </a:extLst>
              </a:tr>
              <a:tr h="6502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RGS %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55.6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36.1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8.3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24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1769956888"/>
                  </a:ext>
                </a:extLst>
              </a:tr>
              <a:tr h="10769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RGS cumulative %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55.6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91.7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1902485555"/>
                  </a:ext>
                </a:extLst>
              </a:tr>
              <a:tr h="125120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Edexcel</a:t>
                      </a:r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 national data (cumulative %)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38.4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66.0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82.3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92.1</a:t>
                      </a:r>
                      <a:endParaRPr lang="en-US" sz="32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97.1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99.1</a:t>
                      </a:r>
                      <a:endParaRPr lang="en-US" sz="3200" b="0" i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32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en-US" sz="3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2154688561"/>
                  </a:ext>
                </a:extLst>
              </a:tr>
              <a:tr h="9550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Further Maths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AS-level</a:t>
                      </a:r>
                      <a:endParaRPr lang="en-US" sz="12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 panose="020B0604020202020204"/>
                          <a:cs typeface="Calibri" panose="020F0502020204030204" pitchFamily="34" charset="0"/>
                        </a:rPr>
                        <a:t>7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 panose="020B0604020202020204"/>
                          <a:cs typeface="Calibri" panose="020F0502020204030204" pitchFamily="34" charset="0"/>
                        </a:rPr>
                        <a:t>1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 panose="020B0604020202020204"/>
                          <a:cs typeface="Calibri" panose="020F0502020204030204" pitchFamily="34" charset="0"/>
                        </a:rPr>
                        <a:t>0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Comic Sans MS" panose="030F0702030302020204" pitchFamily="66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Calibri" panose="020F0502020204030204" pitchFamily="34" charset="0"/>
                          <a:ea typeface="Arial Unicode MS" panose="020B0604020202020204"/>
                          <a:cs typeface="Calibri" panose="020F0502020204030204" pitchFamily="34" charset="0"/>
                        </a:rPr>
                        <a:t>8</a:t>
                      </a:r>
                      <a:endParaRPr lang="en-US" sz="1600" b="1" dirty="0"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 panose="020B0604020202020204"/>
                        <a:cs typeface="Calibri" panose="020F0502020204030204" pitchFamily="34" charset="0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398464706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AF62390-4F24-4879-930F-9C712E35D01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4847" y="124601"/>
            <a:ext cx="1067769" cy="99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8E797-5FA2-484A-99DF-E2792BC46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7327"/>
          </a:xfrm>
        </p:spPr>
        <p:txBody>
          <a:bodyPr/>
          <a:lstStyle/>
          <a:p>
            <a:pPr algn="ctr"/>
            <a:r>
              <a:rPr lang="en-GB" dirty="0"/>
              <a:t>Maths mentoring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7F6908-1F6E-40C1-B3B0-709DE7D67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25148" y="1232451"/>
            <a:ext cx="6850222" cy="5137667"/>
          </a:xfrm>
        </p:spPr>
      </p:pic>
    </p:spTree>
    <p:extLst>
      <p:ext uri="{BB962C8B-B14F-4D97-AF65-F5344CB8AC3E}">
        <p14:creationId xmlns:p14="http://schemas.microsoft.com/office/powerpoint/2010/main" val="1114330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20E45-1E0A-4211-AE79-FF532EFC6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8991"/>
          </a:xfrm>
        </p:spPr>
        <p:txBody>
          <a:bodyPr/>
          <a:lstStyle/>
          <a:p>
            <a:pPr algn="ctr"/>
            <a:r>
              <a:rPr lang="en-GB" dirty="0"/>
              <a:t>Maths mentoring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82D2B4-B639-43E1-B835-D2F3825BE0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19871" y="1095816"/>
            <a:ext cx="7196077" cy="5397058"/>
          </a:xfrm>
        </p:spPr>
      </p:pic>
    </p:spTree>
    <p:extLst>
      <p:ext uri="{BB962C8B-B14F-4D97-AF65-F5344CB8AC3E}">
        <p14:creationId xmlns:p14="http://schemas.microsoft.com/office/powerpoint/2010/main" val="1413856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B97B-ABC5-4721-8A1C-C2EB89092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13101"/>
          </a:xfrm>
        </p:spPr>
        <p:txBody>
          <a:bodyPr/>
          <a:lstStyle/>
          <a:p>
            <a:pPr algn="ctr"/>
            <a:r>
              <a:rPr lang="en-GB" dirty="0"/>
              <a:t>Maths mentoring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B618ED-6178-47D6-B81D-2CEAFABA1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87942" y="1258094"/>
            <a:ext cx="6770527" cy="5077895"/>
          </a:xfrm>
        </p:spPr>
      </p:pic>
    </p:spTree>
    <p:extLst>
      <p:ext uri="{BB962C8B-B14F-4D97-AF65-F5344CB8AC3E}">
        <p14:creationId xmlns:p14="http://schemas.microsoft.com/office/powerpoint/2010/main" val="2153377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D30EB-EF0B-4BE3-BB1F-D1D24F651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UKMT Senior Maths Team Challenge </a:t>
            </a:r>
            <a:br>
              <a:rPr lang="en-GB" dirty="0"/>
            </a:br>
            <a:r>
              <a:rPr lang="en-GB" dirty="0"/>
              <a:t>(2</a:t>
            </a:r>
            <a:r>
              <a:rPr lang="en-GB" baseline="30000" dirty="0"/>
              <a:t>nd</a:t>
            </a:r>
            <a:r>
              <a:rPr lang="en-GB" dirty="0"/>
              <a:t> place in 2019 &amp; 2020)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E68F5D-30D7-4EAE-85BE-582E7F17A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1" y="1690688"/>
            <a:ext cx="6327058" cy="4745294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FF4A6B-90FD-44D8-BF56-639200E6ED5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004" y="365125"/>
            <a:ext cx="1175725" cy="110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5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D30EB-EF0B-4BE3-BB1F-D1D24F651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Hans </a:t>
            </a:r>
            <a:r>
              <a:rPr lang="en-GB" dirty="0" err="1"/>
              <a:t>Woyda</a:t>
            </a:r>
            <a:r>
              <a:rPr lang="en-GB" dirty="0"/>
              <a:t> Maths Team Challenge </a:t>
            </a:r>
            <a:br>
              <a:rPr lang="en-GB" dirty="0"/>
            </a:br>
            <a:r>
              <a:rPr lang="en-GB" dirty="0"/>
              <a:t>National Semi-Finalists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E68F5D-30D7-4EAE-85BE-582E7F17A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1" y="1690688"/>
            <a:ext cx="6327058" cy="4745294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FF4A6B-90FD-44D8-BF56-639200E6ED5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004" y="365125"/>
            <a:ext cx="1175725" cy="110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49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BA862-4143-42A2-A9A6-EE54950F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8" y="198583"/>
            <a:ext cx="11095182" cy="1205343"/>
          </a:xfrm>
        </p:spPr>
        <p:txBody>
          <a:bodyPr/>
          <a:lstStyle/>
          <a:p>
            <a:r>
              <a:rPr lang="en-GB" b="1" u="sng" dirty="0"/>
              <a:t>Senior Maths Challenge Nov 2022 (167 Entries):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66234-F37A-47C2-A613-47FE0D787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618" y="1403926"/>
            <a:ext cx="11095182" cy="5255491"/>
          </a:xfrm>
        </p:spPr>
        <p:txBody>
          <a:bodyPr>
            <a:normAutofit/>
          </a:bodyPr>
          <a:lstStyle/>
          <a:p>
            <a:r>
              <a:rPr lang="en-GB" sz="4800" dirty="0"/>
              <a:t>25 Gold certificates</a:t>
            </a:r>
          </a:p>
          <a:p>
            <a:r>
              <a:rPr lang="en-GB" sz="4800" dirty="0"/>
              <a:t>60 Silver certificates</a:t>
            </a:r>
          </a:p>
          <a:p>
            <a:r>
              <a:rPr lang="en-GB" sz="4800" dirty="0"/>
              <a:t>61 Bronze certificates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4800" dirty="0"/>
              <a:t>25 students through to the next round </a:t>
            </a:r>
          </a:p>
          <a:p>
            <a:pPr marL="0" indent="0">
              <a:buNone/>
            </a:pPr>
            <a:r>
              <a:rPr lang="en-GB" sz="4800" dirty="0"/>
              <a:t>(22 Senior Kangaroo and 3 students through to British Maths Olympiad)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9E17B7-280F-4CB1-B865-23C9145F488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7877" y="198582"/>
            <a:ext cx="895505" cy="82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90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4171-C0EA-4A83-B972-409F09159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73345"/>
          </a:xfrm>
        </p:spPr>
        <p:txBody>
          <a:bodyPr>
            <a:normAutofit/>
          </a:bodyPr>
          <a:lstStyle/>
          <a:p>
            <a:r>
              <a:rPr lang="en-GB" sz="4000" b="1" dirty="0"/>
              <a:t>A-level Mathematics examinations:</a:t>
            </a:r>
            <a:endParaRPr lang="en-US" sz="4000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4E87841-82A6-4221-880C-540BDEB2BD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6076636"/>
              </p:ext>
            </p:extLst>
          </p:nvPr>
        </p:nvGraphicFramePr>
        <p:xfrm>
          <a:off x="838200" y="1137019"/>
          <a:ext cx="10515601" cy="5186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0043">
                  <a:extLst>
                    <a:ext uri="{9D8B030D-6E8A-4147-A177-3AD203B41FA5}">
                      <a16:colId xmlns:a16="http://schemas.microsoft.com/office/drawing/2014/main" val="1928391679"/>
                    </a:ext>
                  </a:extLst>
                </a:gridCol>
                <a:gridCol w="993914">
                  <a:extLst>
                    <a:ext uri="{9D8B030D-6E8A-4147-A177-3AD203B41FA5}">
                      <a16:colId xmlns:a16="http://schemas.microsoft.com/office/drawing/2014/main" val="187787639"/>
                    </a:ext>
                  </a:extLst>
                </a:gridCol>
                <a:gridCol w="1139686">
                  <a:extLst>
                    <a:ext uri="{9D8B030D-6E8A-4147-A177-3AD203B41FA5}">
                      <a16:colId xmlns:a16="http://schemas.microsoft.com/office/drawing/2014/main" val="3455440099"/>
                    </a:ext>
                  </a:extLst>
                </a:gridCol>
                <a:gridCol w="6211958">
                  <a:extLst>
                    <a:ext uri="{9D8B030D-6E8A-4147-A177-3AD203B41FA5}">
                      <a16:colId xmlns:a16="http://schemas.microsoft.com/office/drawing/2014/main" val="4116950983"/>
                    </a:ext>
                  </a:extLst>
                </a:gridCol>
              </a:tblGrid>
              <a:tr h="142187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Pure Mathematics 1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2 hours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100 marks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Proof, Algebra and functions,                 Co-ordinate geometry, Sequences &amp; series, Trigonometry, Exponentials &amp; logarithms, Parametric Equations, Differentiation, Integration, Numerical methods, Vectors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3997772"/>
                  </a:ext>
                </a:extLst>
              </a:tr>
              <a:tr h="142187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>
                          <a:solidFill>
                            <a:schemeClr val="tx1"/>
                          </a:solidFill>
                          <a:effectLst/>
                        </a:rPr>
                        <a:t>Pure Mathematics 2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2 hours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100 marks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088623"/>
                  </a:ext>
                </a:extLst>
              </a:tr>
              <a:tr h="234312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Statistics &amp; Mechanics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2 hours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100 marks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Statistical sampling, Data presentation &amp; interpretation, Probability, Statistical distributions, Statistical hypothesis testing, Quantities &amp; units, Kinematics, Forces &amp; Newton’s laws, Moments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1288225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BE1AEFE-44F0-4C11-97CC-A5BF1004BED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7791" y="294122"/>
            <a:ext cx="866009" cy="84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54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26106-4978-4644-897A-15E305ECC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6840"/>
          </a:xfrm>
        </p:spPr>
        <p:txBody>
          <a:bodyPr/>
          <a:lstStyle/>
          <a:p>
            <a:r>
              <a:rPr lang="en-GB" b="1" dirty="0"/>
              <a:t>A-level Further Mathematics examinations:</a:t>
            </a:r>
            <a:endParaRPr lang="en-US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7E2017B-8C74-4FB2-A7E7-52AA946FD3C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205948"/>
          <a:ext cx="10515599" cy="56250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8019">
                  <a:extLst>
                    <a:ext uri="{9D8B030D-6E8A-4147-A177-3AD203B41FA5}">
                      <a16:colId xmlns:a16="http://schemas.microsoft.com/office/drawing/2014/main" val="1342600266"/>
                    </a:ext>
                  </a:extLst>
                </a:gridCol>
                <a:gridCol w="972484">
                  <a:extLst>
                    <a:ext uri="{9D8B030D-6E8A-4147-A177-3AD203B41FA5}">
                      <a16:colId xmlns:a16="http://schemas.microsoft.com/office/drawing/2014/main" val="3962878638"/>
                    </a:ext>
                  </a:extLst>
                </a:gridCol>
                <a:gridCol w="971749">
                  <a:extLst>
                    <a:ext uri="{9D8B030D-6E8A-4147-A177-3AD203B41FA5}">
                      <a16:colId xmlns:a16="http://schemas.microsoft.com/office/drawing/2014/main" val="2931750831"/>
                    </a:ext>
                  </a:extLst>
                </a:gridCol>
                <a:gridCol w="7073347">
                  <a:extLst>
                    <a:ext uri="{9D8B030D-6E8A-4147-A177-3AD203B41FA5}">
                      <a16:colId xmlns:a16="http://schemas.microsoft.com/office/drawing/2014/main" val="1340716030"/>
                    </a:ext>
                  </a:extLst>
                </a:gridCol>
              </a:tblGrid>
              <a:tr h="134337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</a:rPr>
                        <a:t>Core Pure 1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1 hr 30 mins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75 marks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Proof, Complex numbers, Matrices, Further algebra and functions, Further calculus, Further vectors, Polar coordinates, Hyperbolic functions, Differential equations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7736326"/>
                  </a:ext>
                </a:extLst>
              </a:tr>
              <a:tr h="120913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Core Pure 2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1 hr 30 mins</a:t>
                      </a:r>
                      <a:endParaRPr lang="en-US" sz="2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</a:rPr>
                        <a:t>75 marks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811931"/>
                  </a:ext>
                </a:extLst>
              </a:tr>
              <a:tr h="136874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</a:rPr>
                        <a:t>Further Pure 1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1 hr 30 mins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75 marks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Further trigonometry, Further Calculus, Further differential equations, Co-ordinate systems, Further vectors, Further numerical methods, Inequalities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84493452"/>
                  </a:ext>
                </a:extLst>
              </a:tr>
              <a:tr h="136567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Further Mechanics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1 hr 30 mins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chemeClr val="tx1"/>
                          </a:solidFill>
                          <a:effectLst/>
                        </a:rPr>
                        <a:t>75 marks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Momentum &amp; Impulse, Work, Energy &amp; Power, Elastic stings &amp; springs, Elastic collisions in one and two dimensions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4061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257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Beyond Year 13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9333"/>
            <a:ext cx="10515600" cy="4737630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cs typeface="Times New Roman" pitchFamily="18" charset="0"/>
              </a:rPr>
              <a:t>The Russell Group Informed Choices Guide lists Maths and Further Maths as subjects required for University courses more often than others, referred to as facilitating subjects.</a:t>
            </a:r>
          </a:p>
          <a:p>
            <a:r>
              <a:rPr lang="en-GB" sz="3600" dirty="0">
                <a:cs typeface="Times New Roman" pitchFamily="18" charset="0"/>
              </a:rPr>
              <a:t>Requirement for some university courses for example: Engineering, Physics, Psychology, Economics, Computing,   and Business Studies prefer students to have A Level Maths. </a:t>
            </a:r>
          </a:p>
          <a:p>
            <a:r>
              <a:rPr lang="en-GB" sz="3600" dirty="0">
                <a:cs typeface="Times New Roman" pitchFamily="18" charset="0"/>
              </a:rPr>
              <a:t>As a traditional subject, a good grade in Maths can boost an application for pretty much every course! </a:t>
            </a:r>
          </a:p>
          <a:p>
            <a:endParaRPr lang="en-GB" dirty="0">
              <a:cs typeface="Times New Roman" pitchFamily="18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2F8275-11D4-4E41-BEDF-3A17966B1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275" y="365125"/>
            <a:ext cx="1001203" cy="91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983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/>
              <a:t>Remember…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5121275"/>
          </a:xfrm>
        </p:spPr>
        <p:txBody>
          <a:bodyPr>
            <a:normAutofit fontScale="85000" lnSpcReduction="20000"/>
          </a:bodyPr>
          <a:lstStyle/>
          <a:p>
            <a:r>
              <a:rPr lang="en-GB" sz="5200" dirty="0"/>
              <a:t>You have to study Maths to be a Mathematician, but you don’t have to be a Mathematician to study Maths!</a:t>
            </a:r>
          </a:p>
          <a:p>
            <a:pPr marL="0" indent="0">
              <a:buNone/>
            </a:pPr>
            <a:endParaRPr lang="en-GB" sz="1600" dirty="0"/>
          </a:p>
          <a:p>
            <a:r>
              <a:rPr lang="en-GB" sz="5200" dirty="0">
                <a:cs typeface="Times New Roman" pitchFamily="18" charset="0"/>
              </a:rPr>
              <a:t>If you study something you enjoy, you are likely to do better at it.</a:t>
            </a:r>
          </a:p>
          <a:p>
            <a:endParaRPr lang="en-GB" sz="1700" dirty="0">
              <a:cs typeface="Times New Roman" pitchFamily="18" charset="0"/>
            </a:endParaRPr>
          </a:p>
          <a:p>
            <a:r>
              <a:rPr lang="en-GB" sz="4800" dirty="0">
                <a:cs typeface="Times New Roman" pitchFamily="18" charset="0"/>
              </a:rPr>
              <a:t>Do </a:t>
            </a:r>
            <a:r>
              <a:rPr lang="en-GB" sz="4800" b="1" u="sng" dirty="0">
                <a:cs typeface="Times New Roman" pitchFamily="18" charset="0"/>
              </a:rPr>
              <a:t>NOT</a:t>
            </a:r>
            <a:r>
              <a:rPr lang="en-GB" sz="4800" dirty="0">
                <a:cs typeface="Times New Roman" pitchFamily="18" charset="0"/>
              </a:rPr>
              <a:t> study a subject just because you think it looks good on your CV; make sure it is a subject that you are enthusiastic about and will be committed</a:t>
            </a:r>
          </a:p>
          <a:p>
            <a:endParaRPr lang="en-GB" sz="4400" dirty="0"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07AC1F-65F5-47A8-9EA5-93CA9206959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329" y="493812"/>
            <a:ext cx="929148" cy="87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26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advClick="0" advTm="10000">
        <p15:prstTrans prst="peelOff"/>
      </p:transition>
    </mc:Choice>
    <mc:Fallback xmlns="">
      <p:transition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9B78AB3DCA1C498C3FDB3BCA79A4C9" ma:contentTypeVersion="9" ma:contentTypeDescription="Create a new document." ma:contentTypeScope="" ma:versionID="34f4b0027ce9b59a4cdfca5e7c3aa77e">
  <xsd:schema xmlns:xsd="http://www.w3.org/2001/XMLSchema" xmlns:xs="http://www.w3.org/2001/XMLSchema" xmlns:p="http://schemas.microsoft.com/office/2006/metadata/properties" xmlns:ns3="86acd58d-47fd-488a-a00f-73da9058ca56" targetNamespace="http://schemas.microsoft.com/office/2006/metadata/properties" ma:root="true" ma:fieldsID="3d43e1f09861c27953a8feb300b9cb2a" ns3:_="">
    <xsd:import namespace="86acd58d-47fd-488a-a00f-73da9058ca5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acd58d-47fd-488a-a00f-73da9058ca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E5732B-EA5A-4C63-B808-EDD766F0FFD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86acd58d-47fd-488a-a00f-73da9058ca56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B830506-F2B4-4FD1-B50A-94CCF44B83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1DB580-4160-4C03-8D28-25A8AAE89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acd58d-47fd-488a-a00f-73da9058ca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8351</TotalTime>
  <Words>1544</Words>
  <Application>Microsoft Office PowerPoint</Application>
  <PresentationFormat>Widescreen</PresentationFormat>
  <Paragraphs>240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Arial Unicode MS</vt:lpstr>
      <vt:lpstr>Calibri</vt:lpstr>
      <vt:lpstr>Calibri Light</vt:lpstr>
      <vt:lpstr>Comic Sans MS</vt:lpstr>
      <vt:lpstr>Times New Roman</vt:lpstr>
      <vt:lpstr>Office Theme</vt:lpstr>
      <vt:lpstr>PowerPoint Presentation</vt:lpstr>
      <vt:lpstr>Welcome to the RGS Mathematics Department</vt:lpstr>
      <vt:lpstr>A Level Mathematics</vt:lpstr>
      <vt:lpstr>A Level Mathematics</vt:lpstr>
      <vt:lpstr>Keys to Success in Maths A-level</vt:lpstr>
      <vt:lpstr>Keys to Success in Maths A-level</vt:lpstr>
      <vt:lpstr>A Level Mathematics</vt:lpstr>
      <vt:lpstr>Tradition of excellent results in both Maths and Further Maths A-level. 85.6% A*-B in Maths, 100.0% A*-B in Further Maths in 2022. 88.7% overall (84.3% overall in 2019)  </vt:lpstr>
      <vt:lpstr>A-level Further Mathematics</vt:lpstr>
      <vt:lpstr>The difference between Maths  &amp; Further Maths</vt:lpstr>
      <vt:lpstr>Resources available:</vt:lpstr>
      <vt:lpstr>Maths Activities:</vt:lpstr>
      <vt:lpstr>2022 Results – Mathematics </vt:lpstr>
      <vt:lpstr>2022 Results – Further Mathematics</vt:lpstr>
      <vt:lpstr>Maths mentoring</vt:lpstr>
      <vt:lpstr>Maths mentoring</vt:lpstr>
      <vt:lpstr>Maths mentoring</vt:lpstr>
      <vt:lpstr>UKMT Senior Maths Team Challenge  (2nd place in 2019 &amp; 2020)</vt:lpstr>
      <vt:lpstr>Hans Woyda Maths Team Challenge  National Semi-Finalists</vt:lpstr>
      <vt:lpstr>Senior Maths Challenge Nov 2022 (167 Entries):</vt:lpstr>
      <vt:lpstr>A-level Mathematics examinations:</vt:lpstr>
      <vt:lpstr>A-level Further Mathematics examinations:</vt:lpstr>
      <vt:lpstr>Beyond Year 13</vt:lpstr>
      <vt:lpstr>Remember…</vt:lpstr>
    </vt:vector>
  </TitlesOfParts>
  <Company>Royal Grammar School High Wycombe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Mathematics Department</dc:title>
  <dc:creator>Rachel A. Whiteley</dc:creator>
  <cp:lastModifiedBy>Trevor Woolliams</cp:lastModifiedBy>
  <cp:revision>110</cp:revision>
  <cp:lastPrinted>2020-03-06T12:09:43Z</cp:lastPrinted>
  <dcterms:created xsi:type="dcterms:W3CDTF">2015-10-16T08:57:12Z</dcterms:created>
  <dcterms:modified xsi:type="dcterms:W3CDTF">2023-05-22T13:59:10Z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0x010100D39B78AB3DCA1C498C3FDB3BCA79A4C9</vt:lpwstr>
  </property>
</Properties>
</file>